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2.jpg" ContentType="image/pn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19.jpg" ContentType="image/pn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8484" r:id="rId2"/>
    <p:sldId id="11451" r:id="rId3"/>
    <p:sldId id="8485" r:id="rId4"/>
    <p:sldId id="11504" r:id="rId5"/>
    <p:sldId id="11505" r:id="rId6"/>
    <p:sldId id="8501" r:id="rId7"/>
    <p:sldId id="464" r:id="rId8"/>
    <p:sldId id="11452" r:id="rId9"/>
    <p:sldId id="11446" r:id="rId10"/>
    <p:sldId id="3858" r:id="rId11"/>
    <p:sldId id="11454" r:id="rId12"/>
    <p:sldId id="11453" r:id="rId13"/>
    <p:sldId id="11455" r:id="rId14"/>
    <p:sldId id="11447" r:id="rId15"/>
    <p:sldId id="955" r:id="rId16"/>
    <p:sldId id="11456" r:id="rId17"/>
    <p:sldId id="11457" r:id="rId18"/>
    <p:sldId id="11458" r:id="rId19"/>
    <p:sldId id="11459" r:id="rId20"/>
    <p:sldId id="11465" r:id="rId21"/>
    <p:sldId id="11472" r:id="rId22"/>
    <p:sldId id="11473" r:id="rId23"/>
    <p:sldId id="11466" r:id="rId24"/>
    <p:sldId id="11474" r:id="rId25"/>
    <p:sldId id="11475" r:id="rId26"/>
    <p:sldId id="11476" r:id="rId27"/>
    <p:sldId id="11477" r:id="rId28"/>
    <p:sldId id="11478" r:id="rId29"/>
    <p:sldId id="11479" r:id="rId30"/>
    <p:sldId id="11480" r:id="rId31"/>
    <p:sldId id="11483" r:id="rId32"/>
    <p:sldId id="11481" r:id="rId33"/>
    <p:sldId id="11482" r:id="rId34"/>
    <p:sldId id="11484" r:id="rId35"/>
    <p:sldId id="11486" r:id="rId36"/>
    <p:sldId id="11485" r:id="rId37"/>
    <p:sldId id="11487" r:id="rId38"/>
    <p:sldId id="11488" r:id="rId39"/>
    <p:sldId id="11489" r:id="rId40"/>
    <p:sldId id="11490" r:id="rId41"/>
    <p:sldId id="11491" r:id="rId42"/>
    <p:sldId id="11492" r:id="rId43"/>
    <p:sldId id="11493" r:id="rId44"/>
    <p:sldId id="11494" r:id="rId45"/>
    <p:sldId id="11495" r:id="rId46"/>
    <p:sldId id="11496" r:id="rId47"/>
    <p:sldId id="11497" r:id="rId48"/>
    <p:sldId id="11498" r:id="rId49"/>
    <p:sldId id="11499" r:id="rId50"/>
    <p:sldId id="11500" r:id="rId51"/>
    <p:sldId id="11501" r:id="rId52"/>
    <p:sldId id="11502" r:id="rId53"/>
    <p:sldId id="11503" r:id="rId54"/>
    <p:sldId id="11448" r:id="rId55"/>
    <p:sldId id="11460" r:id="rId56"/>
    <p:sldId id="11461" r:id="rId57"/>
    <p:sldId id="11464" r:id="rId58"/>
    <p:sldId id="11463" r:id="rId59"/>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FFE2"/>
    <a:srgbClr val="3BFFDA"/>
    <a:srgbClr val="00E2B7"/>
    <a:srgbClr val="00C8A2"/>
    <a:srgbClr val="2CF6CD"/>
    <a:srgbClr val="0E1734"/>
    <a:srgbClr val="0D193F"/>
    <a:srgbClr val="0F1824"/>
    <a:srgbClr val="0F172E"/>
    <a:srgbClr val="0F16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74" autoAdjust="0"/>
    <p:restoredTop sz="95097" autoAdjust="0"/>
  </p:normalViewPr>
  <p:slideViewPr>
    <p:cSldViewPr snapToGrid="0">
      <p:cViewPr varScale="1">
        <p:scale>
          <a:sx n="75" d="100"/>
          <a:sy n="75" d="100"/>
        </p:scale>
        <p:origin x="62" y="149"/>
      </p:cViewPr>
      <p:guideLst/>
    </p:cSldViewPr>
  </p:slideViewPr>
  <p:notesTextViewPr>
    <p:cViewPr>
      <p:scale>
        <a:sx n="1" d="1"/>
        <a:sy n="1" d="1"/>
      </p:scale>
      <p:origin x="0" y="0"/>
    </p:cViewPr>
  </p:notesTextViewPr>
  <p:sorterViewPr>
    <p:cViewPr>
      <p:scale>
        <a:sx n="37" d="100"/>
        <a:sy n="37"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DEA2-EA84-46DF-BEC9-6BD5E0968D3B}" type="datetimeFigureOut">
              <a:rPr lang="zh-CN" altLang="en-US" smtClean="0"/>
              <a:t>2024/6/6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1FF11-7757-410B-8298-80AACA39E08F}" type="slidenum">
              <a:rPr lang="zh-CN" altLang="en-US" smtClean="0"/>
              <a:t>‹#›</a:t>
            </a:fld>
            <a:endParaRPr lang="zh-CN" altLang="en-US"/>
          </a:p>
        </p:txBody>
      </p:sp>
    </p:spTree>
    <p:extLst>
      <p:ext uri="{BB962C8B-B14F-4D97-AF65-F5344CB8AC3E}">
        <p14:creationId xmlns:p14="http://schemas.microsoft.com/office/powerpoint/2010/main" val="185601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a:t>
            </a:fld>
            <a:endParaRPr lang="zh-CN" altLang="en-US"/>
          </a:p>
        </p:txBody>
      </p:sp>
    </p:spTree>
    <p:extLst>
      <p:ext uri="{BB962C8B-B14F-4D97-AF65-F5344CB8AC3E}">
        <p14:creationId xmlns:p14="http://schemas.microsoft.com/office/powerpoint/2010/main" val="40673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10</a:t>
            </a:fld>
            <a:endParaRPr lang="zh-CN" altLang="en-US"/>
          </a:p>
        </p:txBody>
      </p:sp>
    </p:spTree>
    <p:extLst>
      <p:ext uri="{BB962C8B-B14F-4D97-AF65-F5344CB8AC3E}">
        <p14:creationId xmlns:p14="http://schemas.microsoft.com/office/powerpoint/2010/main" val="3571126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11</a:t>
            </a:fld>
            <a:endParaRPr lang="zh-CN" altLang="en-US"/>
          </a:p>
        </p:txBody>
      </p:sp>
    </p:spTree>
    <p:extLst>
      <p:ext uri="{BB962C8B-B14F-4D97-AF65-F5344CB8AC3E}">
        <p14:creationId xmlns:p14="http://schemas.microsoft.com/office/powerpoint/2010/main" val="652202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12</a:t>
            </a:fld>
            <a:endParaRPr lang="zh-CN" altLang="en-US"/>
          </a:p>
        </p:txBody>
      </p:sp>
    </p:spTree>
    <p:extLst>
      <p:ext uri="{BB962C8B-B14F-4D97-AF65-F5344CB8AC3E}">
        <p14:creationId xmlns:p14="http://schemas.microsoft.com/office/powerpoint/2010/main" val="820265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13</a:t>
            </a:fld>
            <a:endParaRPr lang="zh-CN" altLang="en-US"/>
          </a:p>
        </p:txBody>
      </p:sp>
    </p:spTree>
    <p:extLst>
      <p:ext uri="{BB962C8B-B14F-4D97-AF65-F5344CB8AC3E}">
        <p14:creationId xmlns:p14="http://schemas.microsoft.com/office/powerpoint/2010/main" val="1912399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14</a:t>
            </a:fld>
            <a:endParaRPr lang="zh-CN" altLang="en-US"/>
          </a:p>
        </p:txBody>
      </p:sp>
    </p:spTree>
    <p:extLst>
      <p:ext uri="{BB962C8B-B14F-4D97-AF65-F5344CB8AC3E}">
        <p14:creationId xmlns:p14="http://schemas.microsoft.com/office/powerpoint/2010/main" val="2796197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15</a:t>
            </a:fld>
            <a:endParaRPr lang="zh-CN" altLang="en-US"/>
          </a:p>
        </p:txBody>
      </p:sp>
    </p:spTree>
    <p:extLst>
      <p:ext uri="{BB962C8B-B14F-4D97-AF65-F5344CB8AC3E}">
        <p14:creationId xmlns:p14="http://schemas.microsoft.com/office/powerpoint/2010/main" val="3008316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16</a:t>
            </a:fld>
            <a:endParaRPr lang="zh-CN" altLang="en-US"/>
          </a:p>
        </p:txBody>
      </p:sp>
    </p:spTree>
    <p:extLst>
      <p:ext uri="{BB962C8B-B14F-4D97-AF65-F5344CB8AC3E}">
        <p14:creationId xmlns:p14="http://schemas.microsoft.com/office/powerpoint/2010/main" val="258282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17</a:t>
            </a:fld>
            <a:endParaRPr lang="zh-CN" altLang="en-US"/>
          </a:p>
        </p:txBody>
      </p:sp>
    </p:spTree>
    <p:extLst>
      <p:ext uri="{BB962C8B-B14F-4D97-AF65-F5344CB8AC3E}">
        <p14:creationId xmlns:p14="http://schemas.microsoft.com/office/powerpoint/2010/main" val="2966572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18</a:t>
            </a:fld>
            <a:endParaRPr lang="zh-CN" altLang="en-US"/>
          </a:p>
        </p:txBody>
      </p:sp>
    </p:spTree>
    <p:extLst>
      <p:ext uri="{BB962C8B-B14F-4D97-AF65-F5344CB8AC3E}">
        <p14:creationId xmlns:p14="http://schemas.microsoft.com/office/powerpoint/2010/main" val="222414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19</a:t>
            </a:fld>
            <a:endParaRPr lang="zh-CN" altLang="en-US"/>
          </a:p>
        </p:txBody>
      </p:sp>
    </p:spTree>
    <p:extLst>
      <p:ext uri="{BB962C8B-B14F-4D97-AF65-F5344CB8AC3E}">
        <p14:creationId xmlns:p14="http://schemas.microsoft.com/office/powerpoint/2010/main" val="1716631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2</a:t>
            </a:fld>
            <a:endParaRPr lang="zh-CN" altLang="en-US"/>
          </a:p>
        </p:txBody>
      </p:sp>
    </p:spTree>
    <p:extLst>
      <p:ext uri="{BB962C8B-B14F-4D97-AF65-F5344CB8AC3E}">
        <p14:creationId xmlns:p14="http://schemas.microsoft.com/office/powerpoint/2010/main" val="205574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21</a:t>
            </a:fld>
            <a:endParaRPr lang="zh-CN" altLang="en-US"/>
          </a:p>
        </p:txBody>
      </p:sp>
    </p:spTree>
    <p:extLst>
      <p:ext uri="{BB962C8B-B14F-4D97-AF65-F5344CB8AC3E}">
        <p14:creationId xmlns:p14="http://schemas.microsoft.com/office/powerpoint/2010/main" val="36638731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22</a:t>
            </a:fld>
            <a:endParaRPr lang="zh-CN" altLang="en-US"/>
          </a:p>
        </p:txBody>
      </p:sp>
    </p:spTree>
    <p:extLst>
      <p:ext uri="{BB962C8B-B14F-4D97-AF65-F5344CB8AC3E}">
        <p14:creationId xmlns:p14="http://schemas.microsoft.com/office/powerpoint/2010/main" val="2915917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54</a:t>
            </a:fld>
            <a:endParaRPr lang="zh-CN" altLang="en-US"/>
          </a:p>
        </p:txBody>
      </p:sp>
    </p:spTree>
    <p:extLst>
      <p:ext uri="{BB962C8B-B14F-4D97-AF65-F5344CB8AC3E}">
        <p14:creationId xmlns:p14="http://schemas.microsoft.com/office/powerpoint/2010/main" val="27344238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55</a:t>
            </a:fld>
            <a:endParaRPr lang="zh-CN" altLang="en-US"/>
          </a:p>
        </p:txBody>
      </p:sp>
    </p:spTree>
    <p:extLst>
      <p:ext uri="{BB962C8B-B14F-4D97-AF65-F5344CB8AC3E}">
        <p14:creationId xmlns:p14="http://schemas.microsoft.com/office/powerpoint/2010/main" val="1124390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56</a:t>
            </a:fld>
            <a:endParaRPr lang="zh-CN" altLang="en-US"/>
          </a:p>
        </p:txBody>
      </p:sp>
    </p:spTree>
    <p:extLst>
      <p:ext uri="{BB962C8B-B14F-4D97-AF65-F5344CB8AC3E}">
        <p14:creationId xmlns:p14="http://schemas.microsoft.com/office/powerpoint/2010/main" val="9263953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57</a:t>
            </a:fld>
            <a:endParaRPr lang="zh-CN" altLang="en-US"/>
          </a:p>
        </p:txBody>
      </p:sp>
    </p:spTree>
    <p:extLst>
      <p:ext uri="{BB962C8B-B14F-4D97-AF65-F5344CB8AC3E}">
        <p14:creationId xmlns:p14="http://schemas.microsoft.com/office/powerpoint/2010/main" val="30526898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58</a:t>
            </a:fld>
            <a:endParaRPr lang="zh-CN" altLang="en-US"/>
          </a:p>
        </p:txBody>
      </p:sp>
    </p:spTree>
    <p:extLst>
      <p:ext uri="{BB962C8B-B14F-4D97-AF65-F5344CB8AC3E}">
        <p14:creationId xmlns:p14="http://schemas.microsoft.com/office/powerpoint/2010/main" val="399759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3</a:t>
            </a:fld>
            <a:endParaRPr lang="zh-CN" altLang="en-US"/>
          </a:p>
        </p:txBody>
      </p:sp>
    </p:spTree>
    <p:extLst>
      <p:ext uri="{BB962C8B-B14F-4D97-AF65-F5344CB8AC3E}">
        <p14:creationId xmlns:p14="http://schemas.microsoft.com/office/powerpoint/2010/main" val="2934634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4</a:t>
            </a:fld>
            <a:endParaRPr lang="zh-CN" altLang="en-US"/>
          </a:p>
        </p:txBody>
      </p:sp>
    </p:spTree>
    <p:extLst>
      <p:ext uri="{BB962C8B-B14F-4D97-AF65-F5344CB8AC3E}">
        <p14:creationId xmlns:p14="http://schemas.microsoft.com/office/powerpoint/2010/main" val="976357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5</a:t>
            </a:fld>
            <a:endParaRPr lang="zh-CN" altLang="en-US"/>
          </a:p>
        </p:txBody>
      </p:sp>
    </p:spTree>
    <p:extLst>
      <p:ext uri="{BB962C8B-B14F-4D97-AF65-F5344CB8AC3E}">
        <p14:creationId xmlns:p14="http://schemas.microsoft.com/office/powerpoint/2010/main" val="3826892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6</a:t>
            </a:fld>
            <a:endParaRPr lang="zh-CN" altLang="en-US"/>
          </a:p>
        </p:txBody>
      </p:sp>
    </p:spTree>
    <p:extLst>
      <p:ext uri="{BB962C8B-B14F-4D97-AF65-F5344CB8AC3E}">
        <p14:creationId xmlns:p14="http://schemas.microsoft.com/office/powerpoint/2010/main" val="37935071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7</a:t>
            </a:fld>
            <a:endParaRPr lang="zh-CN" altLang="en-US"/>
          </a:p>
        </p:txBody>
      </p:sp>
    </p:spTree>
    <p:extLst>
      <p:ext uri="{BB962C8B-B14F-4D97-AF65-F5344CB8AC3E}">
        <p14:creationId xmlns:p14="http://schemas.microsoft.com/office/powerpoint/2010/main" val="1968025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8</a:t>
            </a:fld>
            <a:endParaRPr lang="zh-CN" altLang="en-US"/>
          </a:p>
        </p:txBody>
      </p:sp>
    </p:spTree>
    <p:extLst>
      <p:ext uri="{BB962C8B-B14F-4D97-AF65-F5344CB8AC3E}">
        <p14:creationId xmlns:p14="http://schemas.microsoft.com/office/powerpoint/2010/main" val="202911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9</a:t>
            </a:fld>
            <a:endParaRPr lang="zh-CN" altLang="en-US"/>
          </a:p>
        </p:txBody>
      </p:sp>
    </p:spTree>
    <p:extLst>
      <p:ext uri="{BB962C8B-B14F-4D97-AF65-F5344CB8AC3E}">
        <p14:creationId xmlns:p14="http://schemas.microsoft.com/office/powerpoint/2010/main" val="3061502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3E2D-717B-494A-B7F9-11F3DDF558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D5C8E7-6367-45E6-ACB4-8493226D0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540C251-01EF-4F52-993E-73DDEFD49F9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6F1626F3-6D1C-4776-9CD4-E2D8FA22EF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33448-5A61-4F4A-8E62-9A9B10D65A27}"/>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62757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78D7-E640-48B5-9130-FCE19FB6DB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BC9C297-9CCB-4B97-83E0-BEC7A1B38D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CBE468-6904-45C3-8F73-1D564B22BA36}"/>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118B6331-36E2-44BD-A3CB-5A1333EA6E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386CD-C66F-4A26-AD4E-9B78D8DAE26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52072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B66EFC-2C20-46D9-8EB0-CE874553F7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40581C-FB5A-4FF7-9804-B4B436D96FA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05656E-DBE6-4D37-9A83-AA417E00E8C5}"/>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2B2BF340-042A-4393-B382-573FE214FE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AF13EF-C497-4DEA-A9CB-9006D02D1BD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3279919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762079"/>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21BB-AE3B-4FB8-B8B2-BD23F2EAA7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E4C411-01FD-4BC6-B8A4-9ADB7B71D3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EFED22-81CF-4F9E-826A-190B2513942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C604CDDC-E3B2-4822-9AD5-F40A0BDDD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F5C20C-99D6-4B65-9961-EEA39486E40A}"/>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3920406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56D5E-92A9-466C-8D8C-9A571F5F23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B6F286-53AF-4189-A3B3-CA0113731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E94F964-FF15-4D4A-AAEE-7D5BA5DEDFC3}"/>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FDD9638F-84F4-40B0-AA3A-AF0429A714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1AD355-47CE-4371-B62E-153E57AF214C}"/>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2291339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0B702-254B-4F99-AC85-9777ACED9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A7C799-6E6B-4E97-889C-CEC4A6923FA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D20AFB4-EAF8-4F4E-8468-8E8D349D1CE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415C48-4799-44E9-A3D9-BE5C2769650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6" name="页脚占位符 5">
            <a:extLst>
              <a:ext uri="{FF2B5EF4-FFF2-40B4-BE49-F238E27FC236}">
                <a16:creationId xmlns:a16="http://schemas.microsoft.com/office/drawing/2014/main" id="{EDED6E4F-B9BA-42D0-85A3-34C039E70A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F44A0E-C79D-4C8A-B05B-BD3CC5037B9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731821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74672-F394-4576-9BEE-57B5F0A991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77E76-C27A-4D90-B360-1E84E3A4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E520734-F491-4CB2-998A-11A9AC284B3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53C9C8-224B-4B34-BFF5-F6596B9D0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AA65AB-89BA-4547-8691-7852C5138AF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E14281D-3014-4202-8EA2-07E3262D7AB2}"/>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8" name="页脚占位符 7">
            <a:extLst>
              <a:ext uri="{FF2B5EF4-FFF2-40B4-BE49-F238E27FC236}">
                <a16:creationId xmlns:a16="http://schemas.microsoft.com/office/drawing/2014/main" id="{9EE71E88-6C67-4700-A80A-CDA65E8ECE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9A0B08-9101-472F-8BB9-3C8323676E2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790102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E34FA-7095-489A-93C8-050419169D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CEFE27-D5B5-4C5D-941F-51147E709880}"/>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4" name="页脚占位符 3">
            <a:extLst>
              <a:ext uri="{FF2B5EF4-FFF2-40B4-BE49-F238E27FC236}">
                <a16:creationId xmlns:a16="http://schemas.microsoft.com/office/drawing/2014/main" id="{9740C32E-5C29-4DD0-B6E1-FF538D5AB3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347DC9-82F3-4A63-8D60-2C475E0A49FE}"/>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813387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91046B-F280-4FC9-BB67-62763DD07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descr="图片包含 物体&#10;&#10;自动生成的说明">
            <a:extLst>
              <a:ext uri="{FF2B5EF4-FFF2-40B4-BE49-F238E27FC236}">
                <a16:creationId xmlns:a16="http://schemas.microsoft.com/office/drawing/2014/main" id="{BE8D8815-D1AB-4E87-8BBA-40F5BC2088A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r="25586" b="72404"/>
          <a:stretch/>
        </p:blipFill>
        <p:spPr>
          <a:xfrm>
            <a:off x="8215747" y="4502961"/>
            <a:ext cx="3945081" cy="2355039"/>
          </a:xfrm>
          <a:prstGeom prst="rect">
            <a:avLst/>
          </a:prstGeom>
        </p:spPr>
      </p:pic>
      <p:pic>
        <p:nvPicPr>
          <p:cNvPr id="6" name="图片 5" descr="图片包含 物体&#10;&#10;自动生成的说明">
            <a:extLst>
              <a:ext uri="{FF2B5EF4-FFF2-40B4-BE49-F238E27FC236}">
                <a16:creationId xmlns:a16="http://schemas.microsoft.com/office/drawing/2014/main" id="{DAF6AFAA-F76B-4601-B195-711E5A81A2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t="-1592" r="24138" b="72949"/>
          <a:stretch/>
        </p:blipFill>
        <p:spPr>
          <a:xfrm flipH="1" flipV="1">
            <a:off x="0" y="0"/>
            <a:ext cx="2873075" cy="1693718"/>
          </a:xfrm>
          <a:prstGeom prst="rect">
            <a:avLst/>
          </a:prstGeom>
        </p:spPr>
      </p:pic>
      <p:pic>
        <p:nvPicPr>
          <p:cNvPr id="7" name="图片 6" descr="图片包含 物体&#10;&#10;自动生成的说明">
            <a:extLst>
              <a:ext uri="{FF2B5EF4-FFF2-40B4-BE49-F238E27FC236}">
                <a16:creationId xmlns:a16="http://schemas.microsoft.com/office/drawing/2014/main" id="{27FD2BE5-95B9-4850-9B9B-D876B68F698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687" t="81502" r="51285" b="7846"/>
          <a:stretch/>
        </p:blipFill>
        <p:spPr>
          <a:xfrm>
            <a:off x="4076701" y="2720141"/>
            <a:ext cx="8084127" cy="4001334"/>
          </a:xfrm>
          <a:prstGeom prst="rect">
            <a:avLst/>
          </a:prstGeom>
        </p:spPr>
      </p:pic>
      <p:sp>
        <p:nvSpPr>
          <p:cNvPr id="2" name="日期占位符 1">
            <a:extLst>
              <a:ext uri="{FF2B5EF4-FFF2-40B4-BE49-F238E27FC236}">
                <a16:creationId xmlns:a16="http://schemas.microsoft.com/office/drawing/2014/main" id="{B7D5BB4B-8AC3-410E-9B62-32234D652630}"/>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3" name="页脚占位符 2">
            <a:extLst>
              <a:ext uri="{FF2B5EF4-FFF2-40B4-BE49-F238E27FC236}">
                <a16:creationId xmlns:a16="http://schemas.microsoft.com/office/drawing/2014/main" id="{C273B5DA-EDDA-4319-8151-020E5ACE5D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1D414D-A293-40BF-9B44-CEF13001D7A5}"/>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8663566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FE144-9C8F-4B19-B7FC-6EE8F35BA3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B21EB9-3A50-40A3-8739-5C4F4E230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27264FB-6377-426D-8595-5E6F6A0CC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FF48F2-F9D8-4466-9F15-A52B739CB5EF}"/>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6" name="页脚占位符 5">
            <a:extLst>
              <a:ext uri="{FF2B5EF4-FFF2-40B4-BE49-F238E27FC236}">
                <a16:creationId xmlns:a16="http://schemas.microsoft.com/office/drawing/2014/main" id="{F7194ED1-5B98-46F5-BFFE-FCEF950F63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FCE5D-60E9-4FF6-B011-AC76825D5616}"/>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22705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17455-1B93-4787-BF14-334AD92FED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EF493-D4B1-4DA7-A75E-49999AE72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74BD93-4B2A-467B-B8AC-01B367FDE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C7966-8B84-45AA-8C05-1861DEF9377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6" name="页脚占位符 5">
            <a:extLst>
              <a:ext uri="{FF2B5EF4-FFF2-40B4-BE49-F238E27FC236}">
                <a16:creationId xmlns:a16="http://schemas.microsoft.com/office/drawing/2014/main" id="{A1B5CFB7-1614-4123-B0E2-0B96805C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AAF4B-262F-464F-80D1-97E3B076028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412135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28DAE-6BC6-48D8-9480-9ABCCEBEE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19670C-7C9D-4FBB-8CF2-2F30F1511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5B8A94-88B4-46F5-BCF6-97F50AE0E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CCD5D8CE-5C06-413C-9537-8C2141F95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92E08-950F-4ECE-AF04-49C36E621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2829922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25.xml"/></Relationships>
</file>

<file path=ppt/slides/_rels/slide58.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67027" y="-1076204"/>
            <a:ext cx="7021524" cy="9173933"/>
          </a:xfrm>
          <a:prstGeom prst="rect">
            <a:avLst/>
          </a:prstGeom>
        </p:spPr>
      </p:pic>
      <p:sp>
        <p:nvSpPr>
          <p:cNvPr id="16" name="TextBox 15">
            <a:extLst>
              <a:ext uri="{FF2B5EF4-FFF2-40B4-BE49-F238E27FC236}">
                <a16:creationId xmlns:a16="http://schemas.microsoft.com/office/drawing/2014/main" id="{ACC7C0F1-9E91-A19C-8554-5A4FD79D4675}"/>
              </a:ext>
            </a:extLst>
          </p:cNvPr>
          <p:cNvSpPr txBox="1"/>
          <p:nvPr/>
        </p:nvSpPr>
        <p:spPr>
          <a:xfrm>
            <a:off x="875966" y="2648987"/>
            <a:ext cx="6614331" cy="1723549"/>
          </a:xfrm>
          <a:prstGeom prst="rect">
            <a:avLst/>
          </a:prstGeom>
          <a:noFill/>
        </p:spPr>
        <p:txBody>
          <a:bodyPr wrap="square" rtlCol="0">
            <a:spAutoFit/>
          </a:bodyPr>
          <a:lstStyle/>
          <a:p>
            <a:pPr>
              <a:spcAft>
                <a:spcPts val="1200"/>
              </a:spcAft>
            </a:pPr>
            <a:r>
              <a:rPr lang="en-US" sz="2400" b="1" dirty="0">
                <a:solidFill>
                  <a:schemeClr val="bg1"/>
                </a:solidFill>
                <a:latin typeface="Arial" panose="020B0604020202020204" pitchFamily="34" charset="0"/>
                <a:cs typeface="Arial" panose="020B0604020202020204" pitchFamily="34" charset="0"/>
              </a:rPr>
              <a:t>BÀI THUYẾT TRÌNH NHÓM 1</a:t>
            </a:r>
          </a:p>
          <a:p>
            <a:r>
              <a:rPr lang="en-US" sz="3600" b="1" dirty="0">
                <a:solidFill>
                  <a:srgbClr val="65FFE2"/>
                </a:solidFill>
                <a:latin typeface="Arial" panose="020B0604020202020204" pitchFamily="34" charset="0"/>
                <a:cs typeface="Arial" panose="020B0604020202020204" pitchFamily="34" charset="0"/>
              </a:rPr>
              <a:t>HỆ THỐNG THI TRẮC NGHIỆM</a:t>
            </a:r>
          </a:p>
        </p:txBody>
      </p:sp>
    </p:spTree>
    <p:extLst>
      <p:ext uri="{BB962C8B-B14F-4D97-AF65-F5344CB8AC3E}">
        <p14:creationId xmlns:p14="http://schemas.microsoft.com/office/powerpoint/2010/main" val="878968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Rectangle 30">
            <a:extLst>
              <a:ext uri="{FF2B5EF4-FFF2-40B4-BE49-F238E27FC236}">
                <a16:creationId xmlns:a16="http://schemas.microsoft.com/office/drawing/2014/main" id="{ADA132DC-76B2-4120-B003-5D77F5B3CD0B}"/>
              </a:ext>
            </a:extLst>
          </p:cNvPr>
          <p:cNvSpPr/>
          <p:nvPr/>
        </p:nvSpPr>
        <p:spPr>
          <a:xfrm>
            <a:off x="6651305" y="2829341"/>
            <a:ext cx="4279550" cy="2555518"/>
          </a:xfrm>
          <a:prstGeom prst="flowChartAlternateProcess">
            <a:avLst/>
          </a:prstGeom>
          <a:blipFill dpi="0" rotWithShape="1">
            <a:blip r:embed="rId4">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1" name="组合 40"/>
          <p:cNvGrpSpPr/>
          <p:nvPr/>
        </p:nvGrpSpPr>
        <p:grpSpPr>
          <a:xfrm>
            <a:off x="5968160" y="5210958"/>
            <a:ext cx="398131" cy="461665"/>
            <a:chOff x="4417853" y="1071895"/>
            <a:chExt cx="298690" cy="346308"/>
          </a:xfrm>
          <a:solidFill>
            <a:srgbClr val="0070C0"/>
          </a:solidFill>
        </p:grpSpPr>
        <p:sp>
          <p:nvSpPr>
            <p:cNvPr id="42" name="椭圆 41"/>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TextBox 6"/>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47" name="组合 46"/>
          <p:cNvGrpSpPr/>
          <p:nvPr/>
        </p:nvGrpSpPr>
        <p:grpSpPr>
          <a:xfrm>
            <a:off x="6424893" y="5634484"/>
            <a:ext cx="4300408" cy="436324"/>
            <a:chOff x="1757409" y="1067096"/>
            <a:chExt cx="3226302" cy="327299"/>
          </a:xfrm>
          <a:noFill/>
        </p:grpSpPr>
        <p:sp>
          <p:nvSpPr>
            <p:cNvPr id="48" name="矩形 47"/>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TextBox 12"/>
            <p:cNvSpPr txBox="1"/>
            <p:nvPr/>
          </p:nvSpPr>
          <p:spPr>
            <a:xfrm>
              <a:off x="1757409" y="1067096"/>
              <a:ext cx="3226302"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Tree>
    <p:extLst>
      <p:ext uri="{BB962C8B-B14F-4D97-AF65-F5344CB8AC3E}">
        <p14:creationId xmlns:p14="http://schemas.microsoft.com/office/powerpoint/2010/main" val="16971381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10"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41"/>
                                        </p:tgtEl>
                                        <p:attrNameLst>
                                          <p:attrName>ppt_x</p:attrName>
                                          <p:attrName>ppt_y</p:attrName>
                                        </p:attrNameLst>
                                      </p:cBhvr>
                                      <p:rCtr x="0" y="16389"/>
                                    </p:animMotion>
                                  </p:childTnLst>
                                </p:cTn>
                              </p:par>
                              <p:par>
                                <p:cTn id="15" presetID="22" presetClass="entr" presetSubtype="2" fill="hold" nodeType="withEffect">
                                  <p:stCondLst>
                                    <p:cond delay="170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par>
                                <p:cTn id="18" presetID="22" presetClass="entr" presetSubtype="8" fill="hold" nodeType="withEffect">
                                  <p:stCondLst>
                                    <p:cond delay="170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rPr>
              <a:t>Nhu cầu ngày càng cao: Việc đánh giá, kiểm tra kiến thức bằng hình thức thi trắc nghiệm đang ngày càng phổ biến trong giáo dục, từ bậc tiểu học đến đại học, và cả trong các kỳ thi tuyển dụng, đánh giá năng lực. </a:t>
            </a:r>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a:t>
            </a:r>
          </a:p>
          <a:p>
            <a:r>
              <a:rPr lang="en-US" sz="2400">
                <a:solidFill>
                  <a:schemeClr val="bg1"/>
                </a:solidFill>
                <a:latin typeface="Cambria" panose="02040503050406030204" pitchFamily="18" charset="0"/>
                <a:ea typeface="Cambria" panose="02040503050406030204" pitchFamily="18" charset="0"/>
              </a:rPr>
              <a:t>Sự phát triển của công nghệ thông tin, đặc biệt là Internet, đã tạo điều kiện thuận lợi cho việc tổ chức thi trắc nghiệm trực tuyến. </a:t>
            </a: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5859236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22" presetClass="entr" presetSubtype="2" fill="hold" nodeType="withEffect">
                                  <p:stCondLst>
                                    <p:cond delay="170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1000"/>
                                        <p:tgtEl>
                                          <p:spTgt spid="4">
                                            <p:txEl>
                                              <p:pRg st="1" end="1"/>
                                            </p:txEl>
                                          </p:spTgt>
                                        </p:tgtEl>
                                      </p:cBhvr>
                                    </p:animEffect>
                                    <p:anim calcmode="lin" valueType="num">
                                      <p:cBhvr>
                                        <p:cTn id="2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17" name="组合 40">
            <a:extLst>
              <a:ext uri="{FF2B5EF4-FFF2-40B4-BE49-F238E27FC236}">
                <a16:creationId xmlns:a16="http://schemas.microsoft.com/office/drawing/2014/main" id="{C889AFBC-9788-562D-02D7-54BDA14AA5E6}"/>
              </a:ext>
            </a:extLst>
          </p:cNvPr>
          <p:cNvGrpSpPr/>
          <p:nvPr/>
        </p:nvGrpSpPr>
        <p:grpSpPr>
          <a:xfrm>
            <a:off x="5968160" y="5210958"/>
            <a:ext cx="398131" cy="461665"/>
            <a:chOff x="4417853" y="1071895"/>
            <a:chExt cx="298690" cy="346308"/>
          </a:xfrm>
          <a:solidFill>
            <a:srgbClr val="0070C0"/>
          </a:solidFill>
        </p:grpSpPr>
        <p:sp>
          <p:nvSpPr>
            <p:cNvPr id="18" name="椭圆 41">
              <a:extLst>
                <a:ext uri="{FF2B5EF4-FFF2-40B4-BE49-F238E27FC236}">
                  <a16:creationId xmlns:a16="http://schemas.microsoft.com/office/drawing/2014/main" id="{FFA0B319-D87F-33A6-36F5-EE54CC73908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TextBox 6">
              <a:extLst>
                <a:ext uri="{FF2B5EF4-FFF2-40B4-BE49-F238E27FC236}">
                  <a16:creationId xmlns:a16="http://schemas.microsoft.com/office/drawing/2014/main" id="{77F0150F-864C-C3A0-E087-FCA128F054C0}"/>
                </a:ext>
              </a:extLst>
            </p:cNvPr>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0" name="组合 46">
            <a:extLst>
              <a:ext uri="{FF2B5EF4-FFF2-40B4-BE49-F238E27FC236}">
                <a16:creationId xmlns:a16="http://schemas.microsoft.com/office/drawing/2014/main" id="{F478C2EF-2A11-AF55-BB28-7FCEE1CC24C1}"/>
              </a:ext>
            </a:extLst>
          </p:cNvPr>
          <p:cNvGrpSpPr/>
          <p:nvPr/>
        </p:nvGrpSpPr>
        <p:grpSpPr>
          <a:xfrm>
            <a:off x="6471829" y="5634484"/>
            <a:ext cx="4206536" cy="436324"/>
            <a:chOff x="1792622" y="1067096"/>
            <a:chExt cx="3155876"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92622" y="1067096"/>
              <a:ext cx="3155876"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a:solidFill>
                  <a:schemeClr val="bg1"/>
                </a:solidFill>
                <a:latin typeface="Cambria" panose="02040503050406030204" pitchFamily="18" charset="0"/>
                <a:ea typeface="Cambria" panose="02040503050406030204" pitchFamily="18" charset="0"/>
              </a:rPr>
              <a:t>Có thể áp dụng nhiều mô hình, phương pháp: Hệ thống thi trắc nghiệm có thể áp dụng nhiều mô hình, phương pháp đánh giá khác nhau, ví dụ như: thi trắc nghiệm khách quan, thi trắc nghiệm thích ứng, thi trắc nghiệm trên máy tính,...</a:t>
            </a:r>
          </a:p>
          <a:p>
            <a:pPr lvl="2"/>
            <a:endParaRPr lang="en-US" sz="2400">
              <a:solidFill>
                <a:schemeClr val="bg1"/>
              </a:solidFill>
              <a:latin typeface="Cambria" panose="02040503050406030204" pitchFamily="18" charset="0"/>
              <a:ea typeface="Cambria" panose="02040503050406030204" pitchFamily="18" charset="0"/>
            </a:endParaRPr>
          </a:p>
          <a:p>
            <a:pPr lvl="2"/>
            <a:r>
              <a:rPr lang="en-US" sz="2400">
                <a:solidFill>
                  <a:schemeClr val="bg1"/>
                </a:solidFill>
                <a:latin typeface="Cambria" panose="02040503050406030204" pitchFamily="18" charset="0"/>
                <a:ea typeface="Cambria" panose="02040503050406030204" pitchFamily="18" charset="0"/>
              </a:rPr>
              <a:t> Có thể tích hợp nhiều tính năng: Hệ thống thi trắc nghiệm có thể tích hợp nhiều tính năng như: quản lý thí sinh, đề thi, chấm điểm tự động, thống kê kết quả,... </a:t>
            </a:r>
          </a:p>
        </p:txBody>
      </p:sp>
    </p:spTree>
    <p:extLst>
      <p:ext uri="{BB962C8B-B14F-4D97-AF65-F5344CB8AC3E}">
        <p14:creationId xmlns:p14="http://schemas.microsoft.com/office/powerpoint/2010/main" val="7303946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17"/>
                                        </p:tgtEl>
                                        <p:attrNameLst>
                                          <p:attrName>ppt_x</p:attrName>
                                          <p:attrName>ppt_y</p:attrName>
                                        </p:attrNameLst>
                                      </p:cBhvr>
                                      <p:rCtr x="0" y="16389"/>
                                    </p:animMotion>
                                  </p:childTnLst>
                                </p:cTn>
                              </p:par>
                              <p:par>
                                <p:cTn id="15" presetID="22" presetClass="entr" presetSubtype="8" fill="hold" nodeType="withEffect">
                                  <p:stCondLst>
                                    <p:cond delay="170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1000"/>
                                        <p:tgtEl>
                                          <p:spTgt spid="23">
                                            <p:txEl>
                                              <p:pRg st="0" end="0"/>
                                            </p:txEl>
                                          </p:spTgt>
                                        </p:tgtEl>
                                      </p:cBhvr>
                                    </p:animEffect>
                                    <p:anim calcmode="lin" valueType="num">
                                      <p:cBhvr>
                                        <p:cTn id="2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3">
                                            <p:txEl>
                                              <p:pRg st="2" end="2"/>
                                            </p:txEl>
                                          </p:spTgt>
                                        </p:tgtEl>
                                        <p:attrNameLst>
                                          <p:attrName>style.visibility</p:attrName>
                                        </p:attrNameLst>
                                      </p:cBhvr>
                                      <p:to>
                                        <p:strVal val="visible"/>
                                      </p:to>
                                    </p:set>
                                    <p:animEffect transition="in" filter="fade">
                                      <p:cBhvr>
                                        <p:cTn id="29" dur="1000"/>
                                        <p:tgtEl>
                                          <p:spTgt spid="23">
                                            <p:txEl>
                                              <p:pRg st="2" end="2"/>
                                            </p:txEl>
                                          </p:spTgt>
                                        </p:tgtEl>
                                      </p:cBhvr>
                                    </p:animEffect>
                                    <p:anim calcmode="lin" valueType="num">
                                      <p:cBhvr>
                                        <p:cTn id="30"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a:extLst>
              <a:ext uri="{FF2B5EF4-FFF2-40B4-BE49-F238E27FC236}">
                <a16:creationId xmlns:a16="http://schemas.microsoft.com/office/drawing/2014/main" id="{573D7939-A07C-E1D1-5A1C-C2C0E2DF3BFF}"/>
              </a:ext>
            </a:extLst>
          </p:cNvPr>
          <p:cNvGrpSpPr/>
          <p:nvPr/>
        </p:nvGrpSpPr>
        <p:grpSpPr>
          <a:xfrm>
            <a:off x="4908816" y="588073"/>
            <a:ext cx="2374368" cy="885242"/>
            <a:chOff x="4966524" y="2959257"/>
            <a:chExt cx="2374368" cy="885242"/>
          </a:xfrm>
        </p:grpSpPr>
        <p:sp>
          <p:nvSpPr>
            <p:cNvPr id="4" name="文本框 6">
              <a:extLst>
                <a:ext uri="{FF2B5EF4-FFF2-40B4-BE49-F238E27FC236}">
                  <a16:creationId xmlns:a16="http://schemas.microsoft.com/office/drawing/2014/main" id="{B85AD148-56E3-1944-EB51-E3135F9EA858}"/>
                </a:ext>
              </a:extLst>
            </p:cNvPr>
            <p:cNvSpPr txBox="1"/>
            <p:nvPr/>
          </p:nvSpPr>
          <p:spPr>
            <a:xfrm>
              <a:off x="4966524" y="3013502"/>
              <a:ext cx="2374368"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LỢI ÍCH</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5" name="直接连接符 7">
              <a:extLst>
                <a:ext uri="{FF2B5EF4-FFF2-40B4-BE49-F238E27FC236}">
                  <a16:creationId xmlns:a16="http://schemas.microsoft.com/office/drawing/2014/main" id="{58BBBA30-6919-97A6-246A-4F6F9382371E}"/>
                </a:ext>
              </a:extLst>
            </p:cNvPr>
            <p:cNvCxnSpPr/>
            <p:nvPr/>
          </p:nvCxnSpPr>
          <p:spPr>
            <a:xfrm>
              <a:off x="5616793" y="2959257"/>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Google Shape;358;p54">
            <a:extLst>
              <a:ext uri="{FF2B5EF4-FFF2-40B4-BE49-F238E27FC236}">
                <a16:creationId xmlns:a16="http://schemas.microsoft.com/office/drawing/2014/main" id="{42796995-8905-CB35-52FB-698496E6EB57}"/>
              </a:ext>
            </a:extLst>
          </p:cNvPr>
          <p:cNvSpPr txBox="1">
            <a:spLocks/>
          </p:cNvSpPr>
          <p:nvPr/>
        </p:nvSpPr>
        <p:spPr>
          <a:xfrm>
            <a:off x="1111363" y="1530670"/>
            <a:ext cx="10493829"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Tiết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thời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chi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phí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tiết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thời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chi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phí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cho</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việc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tổ</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chức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chấm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điểm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thông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kê</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a:t>
            </a:r>
          </a:p>
          <a:p>
            <a:endPar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Nâng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cao</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đánh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giá</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thông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đánh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giá</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kiến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thức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một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cách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khách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chính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xác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hơn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so với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chấm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thủ</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công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a:t>
            </a:r>
          </a:p>
          <a:p>
            <a:endPar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lận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trực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tuyến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có</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thể</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hạn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chế</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tối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đa</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việc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lận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trong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a:t>
            </a:r>
          </a:p>
          <a:p>
            <a:endPar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lý</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dễ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dàng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lý</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sinh, đề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một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cách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dễ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dàng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lưu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trữ</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lý</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dữ</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ổn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định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dễ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dàng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truy</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cập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phân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tích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dữ</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đánh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giá</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p>
        </p:txBody>
      </p:sp>
    </p:spTree>
    <p:extLst>
      <p:ext uri="{BB962C8B-B14F-4D97-AF65-F5344CB8AC3E}">
        <p14:creationId xmlns:p14="http://schemas.microsoft.com/office/powerpoint/2010/main" val="30220955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 presetClass="entr" presetSubtype="4" fill="hold" grpId="0" nodeType="withEffect">
                                  <p:stCondLst>
                                    <p:cond delay="500"/>
                                  </p:stCondLst>
                                  <p:childTnLst>
                                    <p:set>
                                      <p:cBhvr>
                                        <p:cTn id="9" dur="1" fill="hold">
                                          <p:stCondLst>
                                            <p:cond delay="0"/>
                                          </p:stCondLst>
                                        </p:cTn>
                                        <p:tgtEl>
                                          <p:spTgt spid="10">
                                            <p:txEl>
                                              <p:pRg st="0" end="0"/>
                                            </p:txEl>
                                          </p:spTgt>
                                        </p:tgtEl>
                                        <p:attrNameLst>
                                          <p:attrName>style.visibility</p:attrName>
                                        </p:attrNameLst>
                                      </p:cBhvr>
                                      <p:to>
                                        <p:strVal val="visible"/>
                                      </p:to>
                                    </p:set>
                                    <p:anim calcmode="lin" valueType="num">
                                      <p:cBhvr additive="base">
                                        <p:cTn id="10"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500"/>
                                  </p:stCondLst>
                                  <p:childTnLst>
                                    <p:set>
                                      <p:cBhvr>
                                        <p:cTn id="15" dur="1" fill="hold">
                                          <p:stCondLst>
                                            <p:cond delay="0"/>
                                          </p:stCondLst>
                                        </p:cTn>
                                        <p:tgtEl>
                                          <p:spTgt spid="10">
                                            <p:txEl>
                                              <p:pRg st="2" end="2"/>
                                            </p:txEl>
                                          </p:spTgt>
                                        </p:tgtEl>
                                        <p:attrNameLst>
                                          <p:attrName>style.visibility</p:attrName>
                                        </p:attrNameLst>
                                      </p:cBhvr>
                                      <p:to>
                                        <p:strVal val="visible"/>
                                      </p:to>
                                    </p:set>
                                    <p:anim calcmode="lin" valueType="num">
                                      <p:cBhvr additive="base">
                                        <p:cTn id="16"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500"/>
                                  </p:stCondLst>
                                  <p:childTnLst>
                                    <p:set>
                                      <p:cBhvr>
                                        <p:cTn id="21" dur="1" fill="hold">
                                          <p:stCondLst>
                                            <p:cond delay="0"/>
                                          </p:stCondLst>
                                        </p:cTn>
                                        <p:tgtEl>
                                          <p:spTgt spid="10">
                                            <p:txEl>
                                              <p:pRg st="4" end="4"/>
                                            </p:txEl>
                                          </p:spTgt>
                                        </p:tgtEl>
                                        <p:attrNameLst>
                                          <p:attrName>style.visibility</p:attrName>
                                        </p:attrNameLst>
                                      </p:cBhvr>
                                      <p:to>
                                        <p:strVal val="visible"/>
                                      </p:to>
                                    </p:set>
                                    <p:anim calcmode="lin" valueType="num">
                                      <p:cBhvr additive="base">
                                        <p:cTn id="22"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500"/>
                                  </p:stCondLst>
                                  <p:childTnLst>
                                    <p:set>
                                      <p:cBhvr>
                                        <p:cTn id="27" dur="1" fill="hold">
                                          <p:stCondLst>
                                            <p:cond delay="0"/>
                                          </p:stCondLst>
                                        </p:cTn>
                                        <p:tgtEl>
                                          <p:spTgt spid="10">
                                            <p:txEl>
                                              <p:pRg st="6" end="6"/>
                                            </p:txEl>
                                          </p:spTgt>
                                        </p:tgtEl>
                                        <p:attrNameLst>
                                          <p:attrName>style.visibility</p:attrName>
                                        </p:attrNameLst>
                                      </p:cBhvr>
                                      <p:to>
                                        <p:strVal val="visible"/>
                                      </p:to>
                                    </p:set>
                                    <p:anim calcmode="lin" valueType="num">
                                      <p:cBhvr additive="base">
                                        <p:cTn id="28"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03</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2042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4898338" y="1508787"/>
            <a:ext cx="1288653" cy="1289051"/>
            <a:chOff x="3673476" y="1131590"/>
            <a:chExt cx="966788" cy="966788"/>
          </a:xfrm>
        </p:grpSpPr>
        <p:sp>
          <p:nvSpPr>
            <p:cNvPr id="6" name="淘宝店chenying0907 5"/>
            <p:cNvSpPr>
              <a:spLocks/>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accent2"/>
            </a:solidFill>
            <a:ln>
              <a:solidFill>
                <a:schemeClr val="accent2"/>
              </a:solid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淘宝店chenying0907 6"/>
            <p:cNvSpPr>
              <a:spLocks/>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 name="淘宝店chenying0907 2"/>
          <p:cNvGrpSpPr/>
          <p:nvPr/>
        </p:nvGrpSpPr>
        <p:grpSpPr>
          <a:xfrm>
            <a:off x="6129858" y="2704704"/>
            <a:ext cx="1288653" cy="1289051"/>
            <a:chOff x="4597401" y="2028528"/>
            <a:chExt cx="966788" cy="966788"/>
          </a:xfrm>
        </p:grpSpPr>
        <p:sp>
          <p:nvSpPr>
            <p:cNvPr id="8" name="淘宝店chenying0907 7"/>
            <p:cNvSpPr>
              <a:spLocks/>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淘宝店chenying0907 8"/>
            <p:cNvSpPr>
              <a:spLocks/>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淘宝店chenying0907 4"/>
          <p:cNvGrpSpPr/>
          <p:nvPr/>
        </p:nvGrpSpPr>
        <p:grpSpPr>
          <a:xfrm>
            <a:off x="4836972" y="3741871"/>
            <a:ext cx="1288653" cy="1289051"/>
            <a:chOff x="3627438" y="2806403"/>
            <a:chExt cx="966788" cy="966788"/>
          </a:xfrm>
        </p:grpSpPr>
        <p:sp>
          <p:nvSpPr>
            <p:cNvPr id="10" name="淘宝店chenying0907 9"/>
            <p:cNvSpPr>
              <a:spLocks/>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accent4"/>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淘宝店chenying0907 10"/>
            <p:cNvSpPr>
              <a:spLocks/>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淘宝店chenying0907 13"/>
          <p:cNvGrpSpPr/>
          <p:nvPr/>
        </p:nvGrpSpPr>
        <p:grpSpPr>
          <a:xfrm>
            <a:off x="6032522" y="4992820"/>
            <a:ext cx="1288653" cy="1289051"/>
            <a:chOff x="4524376" y="3744615"/>
            <a:chExt cx="966788" cy="966788"/>
          </a:xfrm>
        </p:grpSpPr>
        <p:sp>
          <p:nvSpPr>
            <p:cNvPr id="12" name="淘宝店chenying0907 11"/>
            <p:cNvSpPr>
              <a:spLocks/>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3"/>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3" name="淘宝店chenying0907 12"/>
            <p:cNvSpPr>
              <a:spLocks/>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70" name="文本框 21"/>
          <p:cNvSpPr txBox="1"/>
          <p:nvPr/>
        </p:nvSpPr>
        <p:spPr>
          <a:xfrm>
            <a:off x="2700971" y="1782749"/>
            <a:ext cx="2368763"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1" name="文本框 21"/>
          <p:cNvSpPr txBox="1"/>
          <p:nvPr/>
        </p:nvSpPr>
        <p:spPr>
          <a:xfrm>
            <a:off x="7552391" y="2977086"/>
            <a:ext cx="2195280"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2" name="文本框 21"/>
          <p:cNvSpPr txBox="1"/>
          <p:nvPr/>
        </p:nvSpPr>
        <p:spPr>
          <a:xfrm>
            <a:off x="2452423" y="4003915"/>
            <a:ext cx="2265469"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3" name="文本框 21"/>
          <p:cNvSpPr txBox="1"/>
          <p:nvPr/>
        </p:nvSpPr>
        <p:spPr>
          <a:xfrm>
            <a:off x="7492571" y="5406512"/>
            <a:ext cx="2143052"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8" name="TextBox 77"/>
          <p:cNvSpPr txBox="1"/>
          <p:nvPr/>
        </p:nvSpPr>
        <p:spPr>
          <a:xfrm>
            <a:off x="5301090" y="1783980"/>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TextBox 78"/>
          <p:cNvSpPr txBox="1"/>
          <p:nvPr/>
        </p:nvSpPr>
        <p:spPr>
          <a:xfrm>
            <a:off x="6560672" y="2977086"/>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TextBox 79"/>
          <p:cNvSpPr txBox="1"/>
          <p:nvPr/>
        </p:nvSpPr>
        <p:spPr>
          <a:xfrm>
            <a:off x="5246530" y="40039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3</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Box 80"/>
          <p:cNvSpPr txBox="1"/>
          <p:nvPr/>
        </p:nvSpPr>
        <p:spPr>
          <a:xfrm>
            <a:off x="6423312" y="52680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2525554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anim calcmode="lin" valueType="num">
                                      <p:cBhvr>
                                        <p:cTn id="14" dur="500" fill="hold"/>
                                        <p:tgtEl>
                                          <p:spTgt spid="78"/>
                                        </p:tgtEl>
                                        <p:attrNameLst>
                                          <p:attrName>ppt_x</p:attrName>
                                        </p:attrNameLst>
                                      </p:cBhvr>
                                      <p:tavLst>
                                        <p:tav tm="0">
                                          <p:val>
                                            <p:strVal val="#ppt_x"/>
                                          </p:val>
                                        </p:tav>
                                        <p:tav tm="100000">
                                          <p:val>
                                            <p:strVal val="#ppt_x"/>
                                          </p:val>
                                        </p:tav>
                                      </p:tavLst>
                                    </p:anim>
                                    <p:anim calcmode="lin" valueType="num">
                                      <p:cBhvr>
                                        <p:cTn id="15" dur="500" fill="hold"/>
                                        <p:tgtEl>
                                          <p:spTgt spid="7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31"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par>
                                <p:cTn id="29" presetID="42" presetClass="entr" presetSubtype="0" fill="hold" grpId="0" nodeType="withEffect">
                                  <p:stCondLst>
                                    <p:cond delay="5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anim calcmode="lin" valueType="num">
                                      <p:cBhvr>
                                        <p:cTn id="32" dur="500" fill="hold"/>
                                        <p:tgtEl>
                                          <p:spTgt spid="79"/>
                                        </p:tgtEl>
                                        <p:attrNameLst>
                                          <p:attrName>ppt_x</p:attrName>
                                        </p:attrNameLst>
                                      </p:cBhvr>
                                      <p:tavLst>
                                        <p:tav tm="0">
                                          <p:val>
                                            <p:strVal val="#ppt_x"/>
                                          </p:val>
                                        </p:tav>
                                        <p:tav tm="100000">
                                          <p:val>
                                            <p:strVal val="#ppt_x"/>
                                          </p:val>
                                        </p:tav>
                                      </p:tavLst>
                                    </p:anim>
                                    <p:anim calcmode="lin" valueType="num">
                                      <p:cBhvr>
                                        <p:cTn id="33" dur="500" fill="hold"/>
                                        <p:tgtEl>
                                          <p:spTgt spid="7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31"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1000" fill="hold"/>
                                        <p:tgtEl>
                                          <p:spTgt spid="4"/>
                                        </p:tgtEl>
                                        <p:attrNameLst>
                                          <p:attrName>ppt_w</p:attrName>
                                        </p:attrNameLst>
                                      </p:cBhvr>
                                      <p:tavLst>
                                        <p:tav tm="0">
                                          <p:val>
                                            <p:fltVal val="0"/>
                                          </p:val>
                                        </p:tav>
                                        <p:tav tm="100000">
                                          <p:val>
                                            <p:strVal val="#ppt_w"/>
                                          </p:val>
                                        </p:tav>
                                      </p:tavLst>
                                    </p:anim>
                                    <p:anim calcmode="lin" valueType="num">
                                      <p:cBhvr>
                                        <p:cTn id="44" dur="1000" fill="hold"/>
                                        <p:tgtEl>
                                          <p:spTgt spid="4"/>
                                        </p:tgtEl>
                                        <p:attrNameLst>
                                          <p:attrName>ppt_h</p:attrName>
                                        </p:attrNameLst>
                                      </p:cBhvr>
                                      <p:tavLst>
                                        <p:tav tm="0">
                                          <p:val>
                                            <p:fltVal val="0"/>
                                          </p:val>
                                        </p:tav>
                                        <p:tav tm="100000">
                                          <p:val>
                                            <p:strVal val="#ppt_h"/>
                                          </p:val>
                                        </p:tav>
                                      </p:tavLst>
                                    </p:anim>
                                    <p:anim calcmode="lin" valueType="num">
                                      <p:cBhvr>
                                        <p:cTn id="45" dur="1000" fill="hold"/>
                                        <p:tgtEl>
                                          <p:spTgt spid="4"/>
                                        </p:tgtEl>
                                        <p:attrNameLst>
                                          <p:attrName>style.rotation</p:attrName>
                                        </p:attrNameLst>
                                      </p:cBhvr>
                                      <p:tavLst>
                                        <p:tav tm="0">
                                          <p:val>
                                            <p:fltVal val="90"/>
                                          </p:val>
                                        </p:tav>
                                        <p:tav tm="100000">
                                          <p:val>
                                            <p:fltVal val="0"/>
                                          </p:val>
                                        </p:tav>
                                      </p:tavLst>
                                    </p:anim>
                                    <p:animEffect transition="in" filter="fade">
                                      <p:cBhvr>
                                        <p:cTn id="46" dur="1000"/>
                                        <p:tgtEl>
                                          <p:spTgt spid="4"/>
                                        </p:tgtEl>
                                      </p:cBhvr>
                                    </p:animEffect>
                                  </p:childTnLst>
                                </p:cTn>
                              </p:par>
                              <p:par>
                                <p:cTn id="47" presetID="42" presetClass="entr" presetSubtype="0" fill="hold" grpId="0" nodeType="withEffect">
                                  <p:stCondLst>
                                    <p:cond delay="50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500"/>
                                        <p:tgtEl>
                                          <p:spTgt spid="80"/>
                                        </p:tgtEl>
                                      </p:cBhvr>
                                    </p:animEffect>
                                    <p:anim calcmode="lin" valueType="num">
                                      <p:cBhvr>
                                        <p:cTn id="50" dur="500" fill="hold"/>
                                        <p:tgtEl>
                                          <p:spTgt spid="80"/>
                                        </p:tgtEl>
                                        <p:attrNameLst>
                                          <p:attrName>ppt_x</p:attrName>
                                        </p:attrNameLst>
                                      </p:cBhvr>
                                      <p:tavLst>
                                        <p:tav tm="0">
                                          <p:val>
                                            <p:strVal val="#ppt_x"/>
                                          </p:val>
                                        </p:tav>
                                        <p:tav tm="100000">
                                          <p:val>
                                            <p:strVal val="#ppt_x"/>
                                          </p:val>
                                        </p:tav>
                                      </p:tavLst>
                                    </p:anim>
                                    <p:anim calcmode="lin" valueType="num">
                                      <p:cBhvr>
                                        <p:cTn id="51" dur="500" fill="hold"/>
                                        <p:tgtEl>
                                          <p:spTgt spid="80"/>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42" presetClass="entr" presetSubtype="0"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000"/>
                                        <p:tgtEl>
                                          <p:spTgt spid="72"/>
                                        </p:tgtEl>
                                      </p:cBhvr>
                                    </p:animEffect>
                                    <p:anim calcmode="lin" valueType="num">
                                      <p:cBhvr>
                                        <p:cTn id="56" dur="1000" fill="hold"/>
                                        <p:tgtEl>
                                          <p:spTgt spid="72"/>
                                        </p:tgtEl>
                                        <p:attrNameLst>
                                          <p:attrName>ppt_x</p:attrName>
                                        </p:attrNameLst>
                                      </p:cBhvr>
                                      <p:tavLst>
                                        <p:tav tm="0">
                                          <p:val>
                                            <p:strVal val="#ppt_x"/>
                                          </p:val>
                                        </p:tav>
                                        <p:tav tm="100000">
                                          <p:val>
                                            <p:strVal val="#ppt_x"/>
                                          </p:val>
                                        </p:tav>
                                      </p:tavLst>
                                    </p:anim>
                                    <p:anim calcmode="lin" valueType="num">
                                      <p:cBhvr>
                                        <p:cTn id="57" dur="1000" fill="hold"/>
                                        <p:tgtEl>
                                          <p:spTgt spid="72"/>
                                        </p:tgtEl>
                                        <p:attrNameLst>
                                          <p:attrName>ppt_y</p:attrName>
                                        </p:attrNameLst>
                                      </p:cBhvr>
                                      <p:tavLst>
                                        <p:tav tm="0">
                                          <p:val>
                                            <p:strVal val="#ppt_y+.1"/>
                                          </p:val>
                                        </p:tav>
                                        <p:tav tm="100000">
                                          <p:val>
                                            <p:strVal val="#ppt_y"/>
                                          </p:val>
                                        </p:tav>
                                      </p:tavLst>
                                    </p:anim>
                                  </p:childTnLst>
                                </p:cTn>
                              </p:par>
                            </p:childTnLst>
                          </p:cTn>
                        </p:par>
                        <p:par>
                          <p:cTn id="58" fill="hold">
                            <p:stCondLst>
                              <p:cond delay="6000"/>
                            </p:stCondLst>
                            <p:childTnLst>
                              <p:par>
                                <p:cTn id="59" presetID="31"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1000" fill="hold"/>
                                        <p:tgtEl>
                                          <p:spTgt spid="5"/>
                                        </p:tgtEl>
                                        <p:attrNameLst>
                                          <p:attrName>ppt_w</p:attrName>
                                        </p:attrNameLst>
                                      </p:cBhvr>
                                      <p:tavLst>
                                        <p:tav tm="0">
                                          <p:val>
                                            <p:fltVal val="0"/>
                                          </p:val>
                                        </p:tav>
                                        <p:tav tm="100000">
                                          <p:val>
                                            <p:strVal val="#ppt_w"/>
                                          </p:val>
                                        </p:tav>
                                      </p:tavLst>
                                    </p:anim>
                                    <p:anim calcmode="lin" valueType="num">
                                      <p:cBhvr>
                                        <p:cTn id="62" dur="1000" fill="hold"/>
                                        <p:tgtEl>
                                          <p:spTgt spid="5"/>
                                        </p:tgtEl>
                                        <p:attrNameLst>
                                          <p:attrName>ppt_h</p:attrName>
                                        </p:attrNameLst>
                                      </p:cBhvr>
                                      <p:tavLst>
                                        <p:tav tm="0">
                                          <p:val>
                                            <p:fltVal val="0"/>
                                          </p:val>
                                        </p:tav>
                                        <p:tav tm="100000">
                                          <p:val>
                                            <p:strVal val="#ppt_h"/>
                                          </p:val>
                                        </p:tav>
                                      </p:tavLst>
                                    </p:anim>
                                    <p:anim calcmode="lin" valueType="num">
                                      <p:cBhvr>
                                        <p:cTn id="63" dur="1000" fill="hold"/>
                                        <p:tgtEl>
                                          <p:spTgt spid="5"/>
                                        </p:tgtEl>
                                        <p:attrNameLst>
                                          <p:attrName>style.rotation</p:attrName>
                                        </p:attrNameLst>
                                      </p:cBhvr>
                                      <p:tavLst>
                                        <p:tav tm="0">
                                          <p:val>
                                            <p:fltVal val="90"/>
                                          </p:val>
                                        </p:tav>
                                        <p:tav tm="100000">
                                          <p:val>
                                            <p:fltVal val="0"/>
                                          </p:val>
                                        </p:tav>
                                      </p:tavLst>
                                    </p:anim>
                                    <p:animEffect transition="in" filter="fade">
                                      <p:cBhvr>
                                        <p:cTn id="64" dur="1000"/>
                                        <p:tgtEl>
                                          <p:spTgt spid="5"/>
                                        </p:tgtEl>
                                      </p:cBhvr>
                                    </p:animEffect>
                                  </p:childTnLst>
                                </p:cTn>
                              </p:par>
                              <p:par>
                                <p:cTn id="65" presetID="42" presetClass="entr" presetSubtype="0" fill="hold" grpId="0" nodeType="withEffect">
                                  <p:stCondLst>
                                    <p:cond delay="50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anim calcmode="lin" valueType="num">
                                      <p:cBhvr>
                                        <p:cTn id="68" dur="500" fill="hold"/>
                                        <p:tgtEl>
                                          <p:spTgt spid="81"/>
                                        </p:tgtEl>
                                        <p:attrNameLst>
                                          <p:attrName>ppt_x</p:attrName>
                                        </p:attrNameLst>
                                      </p:cBhvr>
                                      <p:tavLst>
                                        <p:tav tm="0">
                                          <p:val>
                                            <p:strVal val="#ppt_x"/>
                                          </p:val>
                                        </p:tav>
                                        <p:tav tm="100000">
                                          <p:val>
                                            <p:strVal val="#ppt_x"/>
                                          </p:val>
                                        </p:tav>
                                      </p:tavLst>
                                    </p:anim>
                                    <p:anim calcmode="lin" valueType="num">
                                      <p:cBhvr>
                                        <p:cTn id="69" dur="500" fill="hold"/>
                                        <p:tgtEl>
                                          <p:spTgt spid="81"/>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42" presetClass="entr" presetSubtype="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1000"/>
                                        <p:tgtEl>
                                          <p:spTgt spid="73"/>
                                        </p:tgtEl>
                                      </p:cBhvr>
                                    </p:animEffect>
                                    <p:anim calcmode="lin" valueType="num">
                                      <p:cBhvr>
                                        <p:cTn id="74" dur="1000" fill="hold"/>
                                        <p:tgtEl>
                                          <p:spTgt spid="73"/>
                                        </p:tgtEl>
                                        <p:attrNameLst>
                                          <p:attrName>ppt_x</p:attrName>
                                        </p:attrNameLst>
                                      </p:cBhvr>
                                      <p:tavLst>
                                        <p:tav tm="0">
                                          <p:val>
                                            <p:strVal val="#ppt_x"/>
                                          </p:val>
                                        </p:tav>
                                        <p:tav tm="100000">
                                          <p:val>
                                            <p:strVal val="#ppt_x"/>
                                          </p:val>
                                        </p:tav>
                                      </p:tavLst>
                                    </p:anim>
                                    <p:anim calcmode="lin" valueType="num">
                                      <p:cBhvr>
                                        <p:cTn id="7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8" grpId="0"/>
      <p:bldP spid="79" grpId="0"/>
      <p:bldP spid="80" grpId="0"/>
      <p:bldP spid="8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5436066" y="2091094"/>
            <a:ext cx="6264479" cy="2375009"/>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phải đáp ứng nhu cầu thực tế trong việc kiểm tra, đánh giá kiến thức, năng lực của học sinh, sinh viên hoặc người học. Hệ thống thi trắc nghiệm cần mang lại hiệu quả cao trong việc tiết kiệm thời gian, công sức cho việc ra đề, chấm điểm và quản lý kết quả thi. </a:t>
            </a:r>
          </a:p>
          <a:p>
            <a:pPr lvl="2" algn="just">
              <a:spcAft>
                <a:spcPts val="1000"/>
              </a:spcAf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74B84E53-BED2-10C9-D841-1FF42274F3D1}"/>
              </a:ext>
            </a:extLst>
          </p:cNvPr>
          <p:cNvSpPr txBox="1"/>
          <p:nvPr/>
        </p:nvSpPr>
        <p:spPr>
          <a:xfrm>
            <a:off x="1398" y="5301571"/>
            <a:ext cx="6094602" cy="1015663"/>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dễ sử dụng, thân thiện với người dùng, có thể triển khai áp dụng rộng rãi trong các môi trường giáo dục khác nhau. </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7675642" y="1197256"/>
            <a:ext cx="3333214"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5" y="1472969"/>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32227"/>
            <a:ext cx="4499000" cy="1958388"/>
          </a:xfrm>
          <a:prstGeom prst="rect">
            <a:avLst/>
          </a:prstGeom>
        </p:spPr>
      </p:pic>
    </p:spTree>
    <p:extLst>
      <p:ext uri="{BB962C8B-B14F-4D97-AF65-F5344CB8AC3E}">
        <p14:creationId xmlns:p14="http://schemas.microsoft.com/office/powerpoint/2010/main" val="25233780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
            <a:extLst>
              <a:ext uri="{FF2B5EF4-FFF2-40B4-BE49-F238E27FC236}">
                <a16:creationId xmlns:a16="http://schemas.microsoft.com/office/drawing/2014/main" id="{0AB8B750-152D-7DD3-C8E0-3E1734B368D1}"/>
              </a:ext>
            </a:extLst>
          </p:cNvPr>
          <p:cNvSpPr txBox="1"/>
          <p:nvPr/>
        </p:nvSpPr>
        <p:spPr>
          <a:xfrm>
            <a:off x="7498553" y="2275913"/>
            <a:ext cx="2959015"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08D11F06-1AAC-96C8-31F5-2BF3F0625639}"/>
              </a:ext>
            </a:extLst>
          </p:cNvPr>
          <p:cNvSpPr txBox="1"/>
          <p:nvPr/>
        </p:nvSpPr>
        <p:spPr>
          <a:xfrm>
            <a:off x="5249127" y="2987085"/>
            <a:ext cx="6094602" cy="3175228"/>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Nội dung đề thi phải bám sát chương trình học, chuẩn kiến thức, kỹ năng được quy định.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Câu hỏi thi phải được xây dựng theo các nguyên tắc khoa học, đảm bảo tính khách quan, chính xác và phân biệt được trình độ học lực của người học.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38" y="778739"/>
            <a:ext cx="5549470" cy="3121576"/>
          </a:xfrm>
          <a:prstGeom prst="flowChartMagneticTape">
            <a:avLst/>
          </a:prstGeom>
        </p:spPr>
      </p:pic>
    </p:spTree>
    <p:extLst>
      <p:ext uri="{BB962C8B-B14F-4D97-AF65-F5344CB8AC3E}">
        <p14:creationId xmlns:p14="http://schemas.microsoft.com/office/powerpoint/2010/main" val="14372141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E93DFA15-F581-8E4F-7B62-A1EBBE65DEFB}"/>
              </a:ext>
            </a:extLst>
          </p:cNvPr>
          <p:cNvSpPr txBox="1"/>
          <p:nvPr/>
        </p:nvSpPr>
        <p:spPr>
          <a:xfrm>
            <a:off x="6534765" y="1222615"/>
            <a:ext cx="2841030"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A7AB98C5-5779-9AB3-C5B4-0240D88E95D4}"/>
              </a:ext>
            </a:extLst>
          </p:cNvPr>
          <p:cNvSpPr txBox="1"/>
          <p:nvPr/>
        </p:nvSpPr>
        <p:spPr>
          <a:xfrm>
            <a:off x="2011680" y="2358618"/>
            <a:ext cx="9768840" cy="2564805"/>
          </a:xfrm>
          <a:prstGeom prst="rect">
            <a:avLst/>
          </a:prstGeom>
          <a:noFill/>
        </p:spPr>
        <p:txBody>
          <a:bodyPr wrap="square">
            <a:spAutoFit/>
          </a:bodyPr>
          <a:lstStyle/>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những tính năng mới, sáng tạo, giúp nâng cao hiệu quả việc kiểm tra, đánh giá.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tích hợp các phương pháp thi mới, đa dạng như thi trắc nghiệm trên máy tính, thi trắc nghiệm trực tuyến, thi thích ứng...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cung cấp các báo cáo, phân tích kết quả thi chi tiết, giúp giáo viên, giảng viên đánh giá hiệu quả giảng dạy và học tập.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C0C1B17B-1CAC-FFA5-8A85-A4F1B3B33E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8453" y="1222615"/>
            <a:ext cx="2274005" cy="4728606"/>
          </a:xfrm>
          <a:prstGeom prst="rect">
            <a:avLst/>
          </a:prstGeom>
        </p:spPr>
      </p:pic>
      <p:pic>
        <p:nvPicPr>
          <p:cNvPr id="6" name="Picture 5">
            <a:extLst>
              <a:ext uri="{FF2B5EF4-FFF2-40B4-BE49-F238E27FC236}">
                <a16:creationId xmlns:a16="http://schemas.microsoft.com/office/drawing/2014/main" id="{1B82A2DC-8A25-8E88-7FD6-86B1DFB6C6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67" y="1035913"/>
            <a:ext cx="2529775" cy="5102010"/>
          </a:xfrm>
          <a:prstGeom prst="rect">
            <a:avLst/>
          </a:prstGeom>
        </p:spPr>
      </p:pic>
    </p:spTree>
    <p:extLst>
      <p:ext uri="{BB962C8B-B14F-4D97-AF65-F5344CB8AC3E}">
        <p14:creationId xmlns:p14="http://schemas.microsoft.com/office/powerpoint/2010/main" val="20513042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D028D41F-F8E0-AA43-B6A0-809F0ABAB0ED}"/>
              </a:ext>
            </a:extLst>
          </p:cNvPr>
          <p:cNvSpPr txBox="1"/>
          <p:nvPr/>
        </p:nvSpPr>
        <p:spPr>
          <a:xfrm>
            <a:off x="1929970" y="1322192"/>
            <a:ext cx="3002057"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922E39BD-0AF4-FF12-D21E-7C867729FF47}"/>
              </a:ext>
            </a:extLst>
          </p:cNvPr>
          <p:cNvSpPr txBox="1"/>
          <p:nvPr/>
        </p:nvSpPr>
        <p:spPr>
          <a:xfrm>
            <a:off x="-320040" y="2026099"/>
            <a:ext cx="6096000" cy="3672800"/>
          </a:xfrm>
          <a:prstGeom prst="rect">
            <a:avLst/>
          </a:prstGeom>
          <a:noFill/>
        </p:spPr>
        <p:txBody>
          <a:bodyPr wrap="square">
            <a:spAutoFit/>
          </a:bodyPr>
          <a:lstStyle/>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cần có nguồn lực thực hiện đầy đủ, bao gồm nguồn nhân lực, tài chính, trang thiết bị kỹ thuật...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thể tích hợp được với các hệ thống giáo dục khác đang sử dụng.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4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có khả năng mở rộng, nâng cấp dễ dàng để đáp ứng nhu cầu sử dụng ngày càng cao.</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1F3561B7-2DBC-A746-ABC2-1C07C607CE19}"/>
              </a:ext>
            </a:extLst>
          </p:cNvPr>
          <p:cNvPicPr>
            <a:picLocks noChangeAspect="1"/>
          </p:cNvPicPr>
          <p:nvPr/>
        </p:nvPicPr>
        <p:blipFill>
          <a:blip r:embed="rId3">
            <a:extLst>
              <a:ext uri="{28A0092B-C50C-407E-A947-70E740481C1C}">
                <a14:useLocalDpi xmlns:a14="http://schemas.microsoft.com/office/drawing/2010/main" val="0"/>
              </a:ext>
            </a:extLst>
          </a:blip>
          <a:srcRect t="14845" b="14845"/>
          <a:stretch/>
        </p:blipFill>
        <p:spPr>
          <a:xfrm>
            <a:off x="6264232" y="1499170"/>
            <a:ext cx="5571183" cy="2918382"/>
          </a:xfrm>
          <a:prstGeom prst="wedgeEllipseCallout">
            <a:avLst/>
          </a:prstGeom>
        </p:spPr>
      </p:pic>
    </p:spTree>
    <p:extLst>
      <p:ext uri="{BB962C8B-B14F-4D97-AF65-F5344CB8AC3E}">
        <p14:creationId xmlns:p14="http://schemas.microsoft.com/office/powerpoint/2010/main" val="3414701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C6D9843-5BE9-14CC-3C74-443F2E371305}"/>
              </a:ext>
            </a:extLst>
          </p:cNvPr>
          <p:cNvSpPr/>
          <p:nvPr/>
        </p:nvSpPr>
        <p:spPr>
          <a:xfrm>
            <a:off x="3333676" y="115778"/>
            <a:ext cx="5514677" cy="714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4000" noProof="1">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sz="4000" b="1" noProof="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Thành viên nhóm 1</a:t>
            </a:r>
            <a:endParaRPr lang="zh-CN" altLang="en-US" sz="40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a:p>
            <a:pPr algn="ctr"/>
            <a:endParaRPr lang="en-US" sz="4000" dirty="0"/>
          </a:p>
        </p:txBody>
      </p:sp>
      <p:grpSp>
        <p:nvGrpSpPr>
          <p:cNvPr id="56" name="Group 55">
            <a:extLst>
              <a:ext uri="{FF2B5EF4-FFF2-40B4-BE49-F238E27FC236}">
                <a16:creationId xmlns:a16="http://schemas.microsoft.com/office/drawing/2014/main" id="{3267EA34-2E29-B014-4168-D01BE2261ADC}"/>
              </a:ext>
            </a:extLst>
          </p:cNvPr>
          <p:cNvGrpSpPr/>
          <p:nvPr/>
        </p:nvGrpSpPr>
        <p:grpSpPr>
          <a:xfrm>
            <a:off x="5033325" y="1212330"/>
            <a:ext cx="2267601" cy="4717915"/>
            <a:chOff x="7357756" y="1243817"/>
            <a:chExt cx="2267601" cy="4717915"/>
          </a:xfrm>
        </p:grpSpPr>
        <p:sp>
          <p:nvSpPr>
            <p:cNvPr id="86" name="Rectangle 85">
              <a:extLst>
                <a:ext uri="{FF2B5EF4-FFF2-40B4-BE49-F238E27FC236}">
                  <a16:creationId xmlns:a16="http://schemas.microsoft.com/office/drawing/2014/main" id="{4FC8663F-57E2-963C-7B0C-8DFA6C0502D3}"/>
                </a:ext>
              </a:extLst>
            </p:cNvPr>
            <p:cNvSpPr/>
            <p:nvPr/>
          </p:nvSpPr>
          <p:spPr>
            <a:xfrm>
              <a:off x="7358515" y="12582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8" name="Group 87">
              <a:extLst>
                <a:ext uri="{FF2B5EF4-FFF2-40B4-BE49-F238E27FC236}">
                  <a16:creationId xmlns:a16="http://schemas.microsoft.com/office/drawing/2014/main" id="{01E56AAD-4342-06D8-22B4-BA1311078BF6}"/>
                </a:ext>
              </a:extLst>
            </p:cNvPr>
            <p:cNvGrpSpPr/>
            <p:nvPr/>
          </p:nvGrpSpPr>
          <p:grpSpPr>
            <a:xfrm>
              <a:off x="7632625" y="4321709"/>
              <a:ext cx="661858" cy="341640"/>
              <a:chOff x="2170102" y="4799348"/>
              <a:chExt cx="1525023" cy="806900"/>
            </a:xfrm>
          </p:grpSpPr>
          <p:sp>
            <p:nvSpPr>
              <p:cNvPr id="89" name="Rectangle: Diagonal Corners Snipped 88">
                <a:extLst>
                  <a:ext uri="{FF2B5EF4-FFF2-40B4-BE49-F238E27FC236}">
                    <a16:creationId xmlns:a16="http://schemas.microsoft.com/office/drawing/2014/main" id="{4389CF3A-520B-B42E-AD13-050048BA77B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Rectangle: Diagonal Corners Snipped 89">
                <a:extLst>
                  <a:ext uri="{FF2B5EF4-FFF2-40B4-BE49-F238E27FC236}">
                    <a16:creationId xmlns:a16="http://schemas.microsoft.com/office/drawing/2014/main" id="{347A3AD6-9655-A231-22D8-F9DD1D78D8FA}"/>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Isosceles Triangle 90">
                <a:extLst>
                  <a:ext uri="{FF2B5EF4-FFF2-40B4-BE49-F238E27FC236}">
                    <a16:creationId xmlns:a16="http://schemas.microsoft.com/office/drawing/2014/main" id="{F4309A11-744D-0729-3D41-A97ECEACA99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2" name="TextBox 91">
              <a:extLst>
                <a:ext uri="{FF2B5EF4-FFF2-40B4-BE49-F238E27FC236}">
                  <a16:creationId xmlns:a16="http://schemas.microsoft.com/office/drawing/2014/main" id="{12E65722-25AC-25EB-6DC1-A5750A44D8D0}"/>
                </a:ext>
              </a:extLst>
            </p:cNvPr>
            <p:cNvSpPr txBox="1"/>
            <p:nvPr/>
          </p:nvSpPr>
          <p:spPr>
            <a:xfrm>
              <a:off x="7358515" y="39233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N o o b</a:t>
              </a:r>
            </a:p>
          </p:txBody>
        </p:sp>
        <p:cxnSp>
          <p:nvCxnSpPr>
            <p:cNvPr id="93" name="Straight Connector 92">
              <a:extLst>
                <a:ext uri="{FF2B5EF4-FFF2-40B4-BE49-F238E27FC236}">
                  <a16:creationId xmlns:a16="http://schemas.microsoft.com/office/drawing/2014/main" id="{C6A77EDD-73B6-759E-B6C9-B6195FD4B7D9}"/>
                </a:ext>
              </a:extLst>
            </p:cNvPr>
            <p:cNvCxnSpPr>
              <a:cxnSpLocks/>
            </p:cNvCxnSpPr>
            <p:nvPr/>
          </p:nvCxnSpPr>
          <p:spPr>
            <a:xfrm flipH="1">
              <a:off x="7358515" y="39233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116583F-5A70-375C-C0E7-E0ED537CB2F3}"/>
                </a:ext>
              </a:extLst>
            </p:cNvPr>
            <p:cNvSpPr/>
            <p:nvPr/>
          </p:nvSpPr>
          <p:spPr>
            <a:xfrm rot="10800000">
              <a:off x="7357756" y="4774921"/>
              <a:ext cx="2258981"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4ABC6B2-D3EC-0B63-50F6-C6E8C4E62B82}"/>
                </a:ext>
              </a:extLst>
            </p:cNvPr>
            <p:cNvCxnSpPr>
              <a:cxnSpLocks/>
            </p:cNvCxnSpPr>
            <p:nvPr/>
          </p:nvCxnSpPr>
          <p:spPr>
            <a:xfrm flipH="1">
              <a:off x="7357756" y="1243817"/>
              <a:ext cx="22670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2523D1CB-6033-DAA4-2710-164DB398F948}"/>
                </a:ext>
              </a:extLst>
            </p:cNvPr>
            <p:cNvSpPr/>
            <p:nvPr/>
          </p:nvSpPr>
          <p:spPr>
            <a:xfrm rot="18716264">
              <a:off x="8517980" y="5254958"/>
              <a:ext cx="878386" cy="2269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98" name="Group 97">
              <a:extLst>
                <a:ext uri="{FF2B5EF4-FFF2-40B4-BE49-F238E27FC236}">
                  <a16:creationId xmlns:a16="http://schemas.microsoft.com/office/drawing/2014/main" id="{E141B738-E1AE-4393-FB95-84B40B6A9742}"/>
                </a:ext>
              </a:extLst>
            </p:cNvPr>
            <p:cNvGrpSpPr/>
            <p:nvPr/>
          </p:nvGrpSpPr>
          <p:grpSpPr>
            <a:xfrm>
              <a:off x="7761891" y="4794249"/>
              <a:ext cx="1450567" cy="131851"/>
              <a:chOff x="5102562" y="895948"/>
              <a:chExt cx="2084025" cy="743097"/>
            </a:xfrm>
          </p:grpSpPr>
          <p:sp>
            <p:nvSpPr>
              <p:cNvPr id="99" name="Rectangle 98">
                <a:extLst>
                  <a:ext uri="{FF2B5EF4-FFF2-40B4-BE49-F238E27FC236}">
                    <a16:creationId xmlns:a16="http://schemas.microsoft.com/office/drawing/2014/main" id="{BDFB9831-1C8D-7456-0DB0-31BDFCD84224}"/>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Rectangle 99">
                <a:extLst>
                  <a:ext uri="{FF2B5EF4-FFF2-40B4-BE49-F238E27FC236}">
                    <a16:creationId xmlns:a16="http://schemas.microsoft.com/office/drawing/2014/main" id="{AFB875D3-B8CA-4B55-18A1-0FC5376A3E7A}"/>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7" name="Freeform: Shape 106">
              <a:extLst>
                <a:ext uri="{FF2B5EF4-FFF2-40B4-BE49-F238E27FC236}">
                  <a16:creationId xmlns:a16="http://schemas.microsoft.com/office/drawing/2014/main" id="{7CA93C06-DA79-2D75-5360-3C5E393FC97F}"/>
                </a:ext>
              </a:extLst>
            </p:cNvPr>
            <p:cNvSpPr/>
            <p:nvPr/>
          </p:nvSpPr>
          <p:spPr>
            <a:xfrm rot="2582158">
              <a:off x="7589882" y="5284152"/>
              <a:ext cx="885100" cy="204619"/>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9" name="Picture 108">
              <a:extLst>
                <a:ext uri="{FF2B5EF4-FFF2-40B4-BE49-F238E27FC236}">
                  <a16:creationId xmlns:a16="http://schemas.microsoft.com/office/drawing/2014/main" id="{A6CAA19F-4E85-888B-F539-CD5C0DFC5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4483" y="5531158"/>
              <a:ext cx="430574" cy="430574"/>
            </a:xfrm>
            <a:prstGeom prst="rect">
              <a:avLst/>
            </a:prstGeom>
          </p:spPr>
        </p:pic>
        <p:sp>
          <p:nvSpPr>
            <p:cNvPr id="52" name="TextBox 51">
              <a:extLst>
                <a:ext uri="{FF2B5EF4-FFF2-40B4-BE49-F238E27FC236}">
                  <a16:creationId xmlns:a16="http://schemas.microsoft.com/office/drawing/2014/main" id="{278322CA-A0EE-5352-3672-A227F632099B}"/>
                </a:ext>
              </a:extLst>
            </p:cNvPr>
            <p:cNvSpPr txBox="1"/>
            <p:nvPr/>
          </p:nvSpPr>
          <p:spPr>
            <a:xfrm>
              <a:off x="7358515" y="3572299"/>
              <a:ext cx="2266269" cy="338554"/>
            </a:xfrm>
            <a:prstGeom prst="rect">
              <a:avLst/>
            </a:prstGeom>
            <a:solidFill>
              <a:schemeClr val="bg1"/>
            </a:solidFill>
          </p:spPr>
          <p:txBody>
            <a:bodyPr wrap="square" rtlCol="0">
              <a:spAutoFit/>
            </a:bodyPr>
            <a:lstStyle/>
            <a:p>
              <a:pPr algn="ctr"/>
              <a:r>
                <a:rPr lang="en-ID" sz="1600" b="1" dirty="0" err="1">
                  <a:solidFill>
                    <a:sysClr val="windowText" lastClr="000000"/>
                  </a:solidFill>
                  <a:latin typeface="Monda" panose="02000503000000000000" pitchFamily="2" charset="0"/>
                </a:rPr>
                <a:t>Nguyễn</a:t>
              </a:r>
              <a:r>
                <a:rPr lang="en-ID" sz="1600" b="1" dirty="0">
                  <a:solidFill>
                    <a:sysClr val="windowText" lastClr="000000"/>
                  </a:solidFill>
                  <a:latin typeface="Monda" panose="02000503000000000000" pitchFamily="2" charset="0"/>
                </a:rPr>
                <a:t> Hoàng Duy Anh</a:t>
              </a:r>
            </a:p>
          </p:txBody>
        </p:sp>
        <p:pic>
          <p:nvPicPr>
            <p:cNvPr id="113" name="Picture 112">
              <a:extLst>
                <a:ext uri="{FF2B5EF4-FFF2-40B4-BE49-F238E27FC236}">
                  <a16:creationId xmlns:a16="http://schemas.microsoft.com/office/drawing/2014/main" id="{2FA2A298-F899-57FD-B1F8-991DF9DD50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59088" y="1270595"/>
              <a:ext cx="2266269" cy="2295238"/>
            </a:xfrm>
            <a:prstGeom prst="rect">
              <a:avLst/>
            </a:prstGeom>
          </p:spPr>
        </p:pic>
      </p:grpSp>
      <p:grpSp>
        <p:nvGrpSpPr>
          <p:cNvPr id="79" name="Group 78">
            <a:extLst>
              <a:ext uri="{FF2B5EF4-FFF2-40B4-BE49-F238E27FC236}">
                <a16:creationId xmlns:a16="http://schemas.microsoft.com/office/drawing/2014/main" id="{8488B620-37C8-ADAF-851C-2D8AD854CD0A}"/>
              </a:ext>
            </a:extLst>
          </p:cNvPr>
          <p:cNvGrpSpPr/>
          <p:nvPr/>
        </p:nvGrpSpPr>
        <p:grpSpPr>
          <a:xfrm>
            <a:off x="4974181" y="1315303"/>
            <a:ext cx="2268790" cy="4703472"/>
            <a:chOff x="2494181" y="1230189"/>
            <a:chExt cx="2268790" cy="4703472"/>
          </a:xfrm>
        </p:grpSpPr>
        <p:sp>
          <p:nvSpPr>
            <p:cNvPr id="172" name="Rectangle 171">
              <a:extLst>
                <a:ext uri="{FF2B5EF4-FFF2-40B4-BE49-F238E27FC236}">
                  <a16:creationId xmlns:a16="http://schemas.microsoft.com/office/drawing/2014/main" id="{01AEB4DD-88F8-5345-3BD3-FB419654AA5A}"/>
                </a:ext>
              </a:extLst>
            </p:cNvPr>
            <p:cNvSpPr/>
            <p:nvPr/>
          </p:nvSpPr>
          <p:spPr>
            <a:xfrm>
              <a:off x="2501175" y="1230189"/>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3" name="Group 172">
              <a:extLst>
                <a:ext uri="{FF2B5EF4-FFF2-40B4-BE49-F238E27FC236}">
                  <a16:creationId xmlns:a16="http://schemas.microsoft.com/office/drawing/2014/main" id="{648D2073-FE6F-8C17-E740-654F2CB90DBE}"/>
                </a:ext>
              </a:extLst>
            </p:cNvPr>
            <p:cNvGrpSpPr/>
            <p:nvPr/>
          </p:nvGrpSpPr>
          <p:grpSpPr>
            <a:xfrm>
              <a:off x="2770812" y="4300811"/>
              <a:ext cx="661858" cy="334467"/>
              <a:chOff x="2170102" y="4799348"/>
              <a:chExt cx="1525023" cy="806900"/>
            </a:xfrm>
          </p:grpSpPr>
          <p:sp>
            <p:nvSpPr>
              <p:cNvPr id="174" name="Rectangle: Diagonal Corners Snipped 173">
                <a:extLst>
                  <a:ext uri="{FF2B5EF4-FFF2-40B4-BE49-F238E27FC236}">
                    <a16:creationId xmlns:a16="http://schemas.microsoft.com/office/drawing/2014/main" id="{3FE68A72-F241-E655-A320-16F9002DC9C8}"/>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5" name="Rectangle: Diagonal Corners Snipped 174">
                <a:extLst>
                  <a:ext uri="{FF2B5EF4-FFF2-40B4-BE49-F238E27FC236}">
                    <a16:creationId xmlns:a16="http://schemas.microsoft.com/office/drawing/2014/main" id="{058BFB15-FB47-55F7-FD4E-6BA6339A0450}"/>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6" name="Isosceles Triangle 175">
                <a:extLst>
                  <a:ext uri="{FF2B5EF4-FFF2-40B4-BE49-F238E27FC236}">
                    <a16:creationId xmlns:a16="http://schemas.microsoft.com/office/drawing/2014/main" id="{6BFFF2DF-2FBB-E2B0-84D3-CBB4C5DCC981}"/>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7" name="TextBox 176">
              <a:extLst>
                <a:ext uri="{FF2B5EF4-FFF2-40B4-BE49-F238E27FC236}">
                  <a16:creationId xmlns:a16="http://schemas.microsoft.com/office/drawing/2014/main" id="{65142F4B-485E-611B-4170-D954D0C2457B}"/>
                </a:ext>
              </a:extLst>
            </p:cNvPr>
            <p:cNvSpPr txBox="1"/>
            <p:nvPr/>
          </p:nvSpPr>
          <p:spPr>
            <a:xfrm>
              <a:off x="2496702" y="3895298"/>
              <a:ext cx="2247971" cy="276999"/>
            </a:xfrm>
            <a:prstGeom prst="rect">
              <a:avLst/>
            </a:prstGeom>
            <a:noFill/>
          </p:spPr>
          <p:txBody>
            <a:bodyPr wrap="square" rtlCol="0">
              <a:spAutoFit/>
            </a:bodyPr>
            <a:lstStyle/>
            <a:p>
              <a:pPr algn="ctr"/>
              <a:r>
                <a:rPr lang="en-ID" sz="1200" err="1">
                  <a:solidFill>
                    <a:schemeClr val="bg1"/>
                  </a:solidFill>
                  <a:latin typeface="Cascadia Code Light" panose="020B0609020000020004" pitchFamily="49" charset="0"/>
                  <a:cs typeface="Cascadia Code Light" panose="020B0609020000020004" pitchFamily="49" charset="0"/>
                </a:rPr>
                <a:t>Viettocotoco</a:t>
              </a:r>
              <a:endParaRPr lang="en-ID" sz="1200">
                <a:solidFill>
                  <a:schemeClr val="bg1"/>
                </a:solidFill>
                <a:latin typeface="Cascadia Code Light" panose="020B0609020000020004" pitchFamily="49" charset="0"/>
                <a:cs typeface="Cascadia Code Light" panose="020B0609020000020004" pitchFamily="49" charset="0"/>
              </a:endParaRPr>
            </a:p>
          </p:txBody>
        </p:sp>
        <p:cxnSp>
          <p:nvCxnSpPr>
            <p:cNvPr id="178" name="Straight Connector 177">
              <a:extLst>
                <a:ext uri="{FF2B5EF4-FFF2-40B4-BE49-F238E27FC236}">
                  <a16:creationId xmlns:a16="http://schemas.microsoft.com/office/drawing/2014/main" id="{90AF2F20-D518-1C5E-F78A-D6F5EFEC10AD}"/>
                </a:ext>
              </a:extLst>
            </p:cNvPr>
            <p:cNvCxnSpPr>
              <a:cxnSpLocks/>
            </p:cNvCxnSpPr>
            <p:nvPr/>
          </p:nvCxnSpPr>
          <p:spPr>
            <a:xfrm flipH="1">
              <a:off x="2496702" y="3895298"/>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79" name="Isosceles Triangle 178">
              <a:extLst>
                <a:ext uri="{FF2B5EF4-FFF2-40B4-BE49-F238E27FC236}">
                  <a16:creationId xmlns:a16="http://schemas.microsoft.com/office/drawing/2014/main" id="{90F5E9A4-1998-86E1-4754-DA46D3F5E604}"/>
                </a:ext>
              </a:extLst>
            </p:cNvPr>
            <p:cNvSpPr/>
            <p:nvPr/>
          </p:nvSpPr>
          <p:spPr>
            <a:xfrm rot="10800000">
              <a:off x="2496701" y="474863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D08DE08E-8C25-7013-DE4C-0799F80E7604}"/>
                </a:ext>
              </a:extLst>
            </p:cNvPr>
            <p:cNvCxnSpPr>
              <a:cxnSpLocks/>
            </p:cNvCxnSpPr>
            <p:nvPr/>
          </p:nvCxnSpPr>
          <p:spPr>
            <a:xfrm>
              <a:off x="2494181" y="1238732"/>
              <a:ext cx="226483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Freeform: Shape 180">
              <a:extLst>
                <a:ext uri="{FF2B5EF4-FFF2-40B4-BE49-F238E27FC236}">
                  <a16:creationId xmlns:a16="http://schemas.microsoft.com/office/drawing/2014/main" id="{18806080-F0C7-A3A2-F992-A16A695028C2}"/>
                </a:ext>
              </a:extLst>
            </p:cNvPr>
            <p:cNvSpPr/>
            <p:nvPr/>
          </p:nvSpPr>
          <p:spPr>
            <a:xfrm rot="18716264">
              <a:off x="3643228" y="5229211"/>
              <a:ext cx="840159" cy="216108"/>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2" name="Group 181">
              <a:extLst>
                <a:ext uri="{FF2B5EF4-FFF2-40B4-BE49-F238E27FC236}">
                  <a16:creationId xmlns:a16="http://schemas.microsoft.com/office/drawing/2014/main" id="{7F5B148E-94D9-0FB3-A4B0-90DE5661044A}"/>
                </a:ext>
              </a:extLst>
            </p:cNvPr>
            <p:cNvGrpSpPr/>
            <p:nvPr/>
          </p:nvGrpSpPr>
          <p:grpSpPr>
            <a:xfrm>
              <a:off x="2900078" y="4766178"/>
              <a:ext cx="1450567" cy="131851"/>
              <a:chOff x="5102562" y="895948"/>
              <a:chExt cx="2084025" cy="743097"/>
            </a:xfrm>
          </p:grpSpPr>
          <p:sp>
            <p:nvSpPr>
              <p:cNvPr id="183" name="Rectangle 182">
                <a:extLst>
                  <a:ext uri="{FF2B5EF4-FFF2-40B4-BE49-F238E27FC236}">
                    <a16:creationId xmlns:a16="http://schemas.microsoft.com/office/drawing/2014/main" id="{E593AFDE-B132-4F68-DEB1-41F1A2228FF8}"/>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4" name="Rectangle 183">
                <a:extLst>
                  <a:ext uri="{FF2B5EF4-FFF2-40B4-BE49-F238E27FC236}">
                    <a16:creationId xmlns:a16="http://schemas.microsoft.com/office/drawing/2014/main" id="{29B3D871-07DF-9EC1-F556-FAD7E53B980B}"/>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5" name="Freeform: Shape 184">
              <a:extLst>
                <a:ext uri="{FF2B5EF4-FFF2-40B4-BE49-F238E27FC236}">
                  <a16:creationId xmlns:a16="http://schemas.microsoft.com/office/drawing/2014/main" id="{2E712B08-01AA-7FE8-97B4-538BB9F643E9}"/>
                </a:ext>
              </a:extLst>
            </p:cNvPr>
            <p:cNvSpPr/>
            <p:nvPr/>
          </p:nvSpPr>
          <p:spPr>
            <a:xfrm rot="2582158">
              <a:off x="2715159" y="5250992"/>
              <a:ext cx="908211" cy="18383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86" name="Picture 185">
              <a:extLst>
                <a:ext uri="{FF2B5EF4-FFF2-40B4-BE49-F238E27FC236}">
                  <a16:creationId xmlns:a16="http://schemas.microsoft.com/office/drawing/2014/main" id="{FA12D45B-271D-F41F-BC10-219BC7222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670" y="5503087"/>
              <a:ext cx="430574" cy="430574"/>
            </a:xfrm>
            <a:prstGeom prst="rect">
              <a:avLst/>
            </a:prstGeom>
          </p:spPr>
        </p:pic>
        <p:sp>
          <p:nvSpPr>
            <p:cNvPr id="187" name="TextBox 186">
              <a:extLst>
                <a:ext uri="{FF2B5EF4-FFF2-40B4-BE49-F238E27FC236}">
                  <a16:creationId xmlns:a16="http://schemas.microsoft.com/office/drawing/2014/main" id="{EED9C9BD-913E-8308-B832-5112DBD7944E}"/>
                </a:ext>
              </a:extLst>
            </p:cNvPr>
            <p:cNvSpPr txBox="1"/>
            <p:nvPr/>
          </p:nvSpPr>
          <p:spPr>
            <a:xfrm>
              <a:off x="2498621" y="3544228"/>
              <a:ext cx="2264350"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Ngô Tuấn Việt</a:t>
              </a:r>
            </a:p>
          </p:txBody>
        </p:sp>
        <p:pic>
          <p:nvPicPr>
            <p:cNvPr id="188" name="Picture 187">
              <a:extLst>
                <a:ext uri="{FF2B5EF4-FFF2-40B4-BE49-F238E27FC236}">
                  <a16:creationId xmlns:a16="http://schemas.microsoft.com/office/drawing/2014/main" id="{DC449C0B-6A1E-7FFC-E11B-200BA62048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94422" y="1272622"/>
              <a:ext cx="2264350" cy="2247972"/>
            </a:xfrm>
            <a:prstGeom prst="rect">
              <a:avLst/>
            </a:prstGeom>
          </p:spPr>
        </p:pic>
      </p:grpSp>
      <p:grpSp>
        <p:nvGrpSpPr>
          <p:cNvPr id="69" name="Group 68">
            <a:extLst>
              <a:ext uri="{FF2B5EF4-FFF2-40B4-BE49-F238E27FC236}">
                <a16:creationId xmlns:a16="http://schemas.microsoft.com/office/drawing/2014/main" id="{5D58E203-6A2C-C65E-3246-538AE3C9E88A}"/>
              </a:ext>
            </a:extLst>
          </p:cNvPr>
          <p:cNvGrpSpPr/>
          <p:nvPr/>
        </p:nvGrpSpPr>
        <p:grpSpPr>
          <a:xfrm>
            <a:off x="4973904" y="1353721"/>
            <a:ext cx="2270158" cy="4443478"/>
            <a:chOff x="9686908" y="1324264"/>
            <a:chExt cx="2270158" cy="4443478"/>
          </a:xfrm>
        </p:grpSpPr>
        <p:sp>
          <p:nvSpPr>
            <p:cNvPr id="155" name="Rectangle 154">
              <a:extLst>
                <a:ext uri="{FF2B5EF4-FFF2-40B4-BE49-F238E27FC236}">
                  <a16:creationId xmlns:a16="http://schemas.microsoft.com/office/drawing/2014/main" id="{D9F5F9C0-F3D9-1B31-1F49-8342A20612DA}"/>
                </a:ext>
              </a:extLst>
            </p:cNvPr>
            <p:cNvSpPr/>
            <p:nvPr/>
          </p:nvSpPr>
          <p:spPr>
            <a:xfrm>
              <a:off x="9697660" y="1339859"/>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6" name="Group 155">
              <a:extLst>
                <a:ext uri="{FF2B5EF4-FFF2-40B4-BE49-F238E27FC236}">
                  <a16:creationId xmlns:a16="http://schemas.microsoft.com/office/drawing/2014/main" id="{23C6C761-D69B-8008-E434-992636C6CCF6}"/>
                </a:ext>
              </a:extLst>
            </p:cNvPr>
            <p:cNvGrpSpPr/>
            <p:nvPr/>
          </p:nvGrpSpPr>
          <p:grpSpPr>
            <a:xfrm>
              <a:off x="9932237" y="4215958"/>
              <a:ext cx="545613" cy="282715"/>
              <a:chOff x="2170102" y="4799348"/>
              <a:chExt cx="1525023" cy="806900"/>
            </a:xfrm>
          </p:grpSpPr>
          <p:sp>
            <p:nvSpPr>
              <p:cNvPr id="157" name="Rectangle: Diagonal Corners Snipped 156">
                <a:extLst>
                  <a:ext uri="{FF2B5EF4-FFF2-40B4-BE49-F238E27FC236}">
                    <a16:creationId xmlns:a16="http://schemas.microsoft.com/office/drawing/2014/main" id="{5F15FD31-0248-4A5E-EA5E-7177EA83311A}"/>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Rectangle: Diagonal Corners Snipped 157">
                <a:extLst>
                  <a:ext uri="{FF2B5EF4-FFF2-40B4-BE49-F238E27FC236}">
                    <a16:creationId xmlns:a16="http://schemas.microsoft.com/office/drawing/2014/main" id="{32B1FFCD-9CE8-68A5-5ABB-5C5ADA36B6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9" name="Isosceles Triangle 158">
                <a:extLst>
                  <a:ext uri="{FF2B5EF4-FFF2-40B4-BE49-F238E27FC236}">
                    <a16:creationId xmlns:a16="http://schemas.microsoft.com/office/drawing/2014/main" id="{C0CA8E01-983C-F9DE-4957-8ED0AC8CE230}"/>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0" name="TextBox 159">
              <a:extLst>
                <a:ext uri="{FF2B5EF4-FFF2-40B4-BE49-F238E27FC236}">
                  <a16:creationId xmlns:a16="http://schemas.microsoft.com/office/drawing/2014/main" id="{1961B1F7-EA69-75F2-E8B7-66AB5A3AD2B4}"/>
                </a:ext>
              </a:extLst>
            </p:cNvPr>
            <p:cNvSpPr txBox="1"/>
            <p:nvPr/>
          </p:nvSpPr>
          <p:spPr>
            <a:xfrm>
              <a:off x="9697660" y="3864013"/>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Vandal</a:t>
              </a:r>
            </a:p>
          </p:txBody>
        </p:sp>
        <p:cxnSp>
          <p:nvCxnSpPr>
            <p:cNvPr id="161" name="Straight Connector 160">
              <a:extLst>
                <a:ext uri="{FF2B5EF4-FFF2-40B4-BE49-F238E27FC236}">
                  <a16:creationId xmlns:a16="http://schemas.microsoft.com/office/drawing/2014/main" id="{719DFFE6-6B35-6622-C9C0-DEC12A4B812C}"/>
                </a:ext>
              </a:extLst>
            </p:cNvPr>
            <p:cNvCxnSpPr>
              <a:cxnSpLocks/>
            </p:cNvCxnSpPr>
            <p:nvPr/>
          </p:nvCxnSpPr>
          <p:spPr>
            <a:xfrm flipH="1">
              <a:off x="9697660" y="3864013"/>
              <a:ext cx="2255517"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62" name="Isosceles Triangle 161">
              <a:extLst>
                <a:ext uri="{FF2B5EF4-FFF2-40B4-BE49-F238E27FC236}">
                  <a16:creationId xmlns:a16="http://schemas.microsoft.com/office/drawing/2014/main" id="{7CA53613-0A7C-6EB7-9B83-D7019009E366}"/>
                </a:ext>
              </a:extLst>
            </p:cNvPr>
            <p:cNvSpPr/>
            <p:nvPr/>
          </p:nvSpPr>
          <p:spPr>
            <a:xfrm rot="10800000">
              <a:off x="9686908" y="4624109"/>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3D992CAA-F4E3-E493-F07A-E8233344CE50}"/>
                </a:ext>
              </a:extLst>
            </p:cNvPr>
            <p:cNvCxnSpPr>
              <a:cxnSpLocks/>
            </p:cNvCxnSpPr>
            <p:nvPr/>
          </p:nvCxnSpPr>
          <p:spPr>
            <a:xfrm flipH="1">
              <a:off x="9701041" y="1324264"/>
              <a:ext cx="2251350" cy="3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A2CF492E-B1EA-6355-FA4F-987A0134EBA8}"/>
                </a:ext>
              </a:extLst>
            </p:cNvPr>
            <p:cNvGrpSpPr/>
            <p:nvPr/>
          </p:nvGrpSpPr>
          <p:grpSpPr>
            <a:xfrm>
              <a:off x="10114458" y="4623405"/>
              <a:ext cx="1344904" cy="108014"/>
              <a:chOff x="5102562" y="895948"/>
              <a:chExt cx="2084025" cy="743097"/>
            </a:xfrm>
          </p:grpSpPr>
          <p:sp>
            <p:nvSpPr>
              <p:cNvPr id="166" name="Rectangle 165">
                <a:extLst>
                  <a:ext uri="{FF2B5EF4-FFF2-40B4-BE49-F238E27FC236}">
                    <a16:creationId xmlns:a16="http://schemas.microsoft.com/office/drawing/2014/main" id="{DE32DEE2-43E9-5205-A2C2-C1EC9BCA894D}"/>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Rectangle 166">
                <a:extLst>
                  <a:ext uri="{FF2B5EF4-FFF2-40B4-BE49-F238E27FC236}">
                    <a16:creationId xmlns:a16="http://schemas.microsoft.com/office/drawing/2014/main" id="{581171DE-04C1-815E-9E30-10E2619E0B62}"/>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0" name="TextBox 169">
              <a:extLst>
                <a:ext uri="{FF2B5EF4-FFF2-40B4-BE49-F238E27FC236}">
                  <a16:creationId xmlns:a16="http://schemas.microsoft.com/office/drawing/2014/main" id="{55F715DF-1DC5-1A91-1440-0C74578F5AA6}"/>
                </a:ext>
              </a:extLst>
            </p:cNvPr>
            <p:cNvSpPr txBox="1"/>
            <p:nvPr/>
          </p:nvSpPr>
          <p:spPr>
            <a:xfrm>
              <a:off x="9699745" y="3511719"/>
              <a:ext cx="225732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Phùng</a:t>
              </a:r>
              <a:r>
                <a:rPr lang="en-ID" sz="1600" b="1">
                  <a:solidFill>
                    <a:sysClr val="windowText" lastClr="000000"/>
                  </a:solidFill>
                  <a:latin typeface="Monda" panose="02000503000000000000" pitchFamily="2" charset="0"/>
                </a:rPr>
                <a:t> Duy </a:t>
              </a:r>
              <a:r>
                <a:rPr lang="en-ID" sz="1600" b="1" err="1">
                  <a:solidFill>
                    <a:sysClr val="windowText" lastClr="000000"/>
                  </a:solidFill>
                  <a:latin typeface="Monda" panose="02000503000000000000" pitchFamily="2" charset="0"/>
                </a:rPr>
                <a:t>Hiếu</a:t>
              </a:r>
              <a:endParaRPr lang="en-ID" sz="1600" b="1">
                <a:solidFill>
                  <a:sysClr val="windowText" lastClr="000000"/>
                </a:solidFill>
                <a:latin typeface="Monda" panose="02000503000000000000" pitchFamily="2" charset="0"/>
              </a:endParaRPr>
            </a:p>
          </p:txBody>
        </p:sp>
        <p:sp>
          <p:nvSpPr>
            <p:cNvPr id="193" name="Freeform: Shape 192">
              <a:extLst>
                <a:ext uri="{FF2B5EF4-FFF2-40B4-BE49-F238E27FC236}">
                  <a16:creationId xmlns:a16="http://schemas.microsoft.com/office/drawing/2014/main" id="{9E5C9AAB-5FBD-564C-D313-3B6BD8408DDA}"/>
                </a:ext>
              </a:extLst>
            </p:cNvPr>
            <p:cNvSpPr/>
            <p:nvPr/>
          </p:nvSpPr>
          <p:spPr>
            <a:xfrm rot="18946593">
              <a:off x="10856786" y="5068956"/>
              <a:ext cx="907288" cy="1802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6" name="Picture 195">
              <a:extLst>
                <a:ext uri="{FF2B5EF4-FFF2-40B4-BE49-F238E27FC236}">
                  <a16:creationId xmlns:a16="http://schemas.microsoft.com/office/drawing/2014/main" id="{167345DF-50B0-50E2-8387-DB72F0CA2C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6293" y="5337167"/>
              <a:ext cx="430575" cy="430575"/>
            </a:xfrm>
            <a:prstGeom prst="rect">
              <a:avLst/>
            </a:prstGeom>
          </p:spPr>
        </p:pic>
        <p:sp>
          <p:nvSpPr>
            <p:cNvPr id="197" name="Freeform: Shape 196">
              <a:extLst>
                <a:ext uri="{FF2B5EF4-FFF2-40B4-BE49-F238E27FC236}">
                  <a16:creationId xmlns:a16="http://schemas.microsoft.com/office/drawing/2014/main" id="{57749006-14A6-1500-167F-E06DBCDD3AB7}"/>
                </a:ext>
              </a:extLst>
            </p:cNvPr>
            <p:cNvSpPr/>
            <p:nvPr/>
          </p:nvSpPr>
          <p:spPr>
            <a:xfrm rot="2433019">
              <a:off x="9864747" y="5096622"/>
              <a:ext cx="833041" cy="1909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9" name="Picture 198">
              <a:extLst>
                <a:ext uri="{FF2B5EF4-FFF2-40B4-BE49-F238E27FC236}">
                  <a16:creationId xmlns:a16="http://schemas.microsoft.com/office/drawing/2014/main" id="{001C3653-9A2C-9AD8-566B-17EC0E917D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4421" y="1349772"/>
              <a:ext cx="2247970" cy="2161947"/>
            </a:xfrm>
            <a:prstGeom prst="rect">
              <a:avLst/>
            </a:prstGeom>
          </p:spPr>
        </p:pic>
      </p:grpSp>
      <p:grpSp>
        <p:nvGrpSpPr>
          <p:cNvPr id="22" name="Group 21">
            <a:extLst>
              <a:ext uri="{FF2B5EF4-FFF2-40B4-BE49-F238E27FC236}">
                <a16:creationId xmlns:a16="http://schemas.microsoft.com/office/drawing/2014/main" id="{E076FD66-1C1D-4778-2C5A-54DEF260B555}"/>
              </a:ext>
            </a:extLst>
          </p:cNvPr>
          <p:cNvGrpSpPr/>
          <p:nvPr/>
        </p:nvGrpSpPr>
        <p:grpSpPr>
          <a:xfrm>
            <a:off x="4973903" y="1290588"/>
            <a:ext cx="2354067" cy="4451675"/>
            <a:chOff x="58412" y="1376296"/>
            <a:chExt cx="2354067" cy="4451675"/>
          </a:xfrm>
        </p:grpSpPr>
        <p:sp>
          <p:nvSpPr>
            <p:cNvPr id="200" name="Rectangle 199">
              <a:extLst>
                <a:ext uri="{FF2B5EF4-FFF2-40B4-BE49-F238E27FC236}">
                  <a16:creationId xmlns:a16="http://schemas.microsoft.com/office/drawing/2014/main" id="{4C550352-13BE-7A44-EB66-B65F13BCE707}"/>
                </a:ext>
              </a:extLst>
            </p:cNvPr>
            <p:cNvSpPr/>
            <p:nvPr/>
          </p:nvSpPr>
          <p:spPr>
            <a:xfrm>
              <a:off x="155158" y="1413557"/>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1" name="Group 200">
              <a:extLst>
                <a:ext uri="{FF2B5EF4-FFF2-40B4-BE49-F238E27FC236}">
                  <a16:creationId xmlns:a16="http://schemas.microsoft.com/office/drawing/2014/main" id="{FAD21DAB-B3C7-A433-4726-7DAF3A6AB079}"/>
                </a:ext>
              </a:extLst>
            </p:cNvPr>
            <p:cNvGrpSpPr/>
            <p:nvPr/>
          </p:nvGrpSpPr>
          <p:grpSpPr>
            <a:xfrm>
              <a:off x="303741" y="4276187"/>
              <a:ext cx="535158" cy="282715"/>
              <a:chOff x="2170102" y="4799348"/>
              <a:chExt cx="1525023" cy="806900"/>
            </a:xfrm>
          </p:grpSpPr>
          <p:sp>
            <p:nvSpPr>
              <p:cNvPr id="202" name="Rectangle: Diagonal Corners Snipped 201">
                <a:extLst>
                  <a:ext uri="{FF2B5EF4-FFF2-40B4-BE49-F238E27FC236}">
                    <a16:creationId xmlns:a16="http://schemas.microsoft.com/office/drawing/2014/main" id="{619CA0AF-0C92-F4AE-B96C-ACCA67EBE1A5}"/>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Rectangle: Diagonal Corners Snipped 202">
                <a:extLst>
                  <a:ext uri="{FF2B5EF4-FFF2-40B4-BE49-F238E27FC236}">
                    <a16:creationId xmlns:a16="http://schemas.microsoft.com/office/drawing/2014/main" id="{4114C415-51F6-E34D-B599-A28351182A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Isosceles Triangle 203">
                <a:extLst>
                  <a:ext uri="{FF2B5EF4-FFF2-40B4-BE49-F238E27FC236}">
                    <a16:creationId xmlns:a16="http://schemas.microsoft.com/office/drawing/2014/main" id="{88D7AD0C-6C36-D10E-7A3E-2B83A70BCBE8}"/>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5" name="TextBox 204">
              <a:extLst>
                <a:ext uri="{FF2B5EF4-FFF2-40B4-BE49-F238E27FC236}">
                  <a16:creationId xmlns:a16="http://schemas.microsoft.com/office/drawing/2014/main" id="{2828B7A0-8993-7D55-DD83-BEE39A83288F}"/>
                </a:ext>
              </a:extLst>
            </p:cNvPr>
            <p:cNvSpPr txBox="1"/>
            <p:nvPr/>
          </p:nvSpPr>
          <p:spPr>
            <a:xfrm>
              <a:off x="69164" y="3924242"/>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SonSmile</a:t>
              </a:r>
            </a:p>
          </p:txBody>
        </p:sp>
        <p:cxnSp>
          <p:nvCxnSpPr>
            <p:cNvPr id="206" name="Straight Connector 205">
              <a:extLst>
                <a:ext uri="{FF2B5EF4-FFF2-40B4-BE49-F238E27FC236}">
                  <a16:creationId xmlns:a16="http://schemas.microsoft.com/office/drawing/2014/main" id="{39C3355F-3277-6F6F-8242-42660423AF0A}"/>
                </a:ext>
              </a:extLst>
            </p:cNvPr>
            <p:cNvCxnSpPr>
              <a:cxnSpLocks/>
            </p:cNvCxnSpPr>
            <p:nvPr/>
          </p:nvCxnSpPr>
          <p:spPr>
            <a:xfrm flipH="1">
              <a:off x="69164" y="3924242"/>
              <a:ext cx="2255518"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207" name="Isosceles Triangle 206">
              <a:extLst>
                <a:ext uri="{FF2B5EF4-FFF2-40B4-BE49-F238E27FC236}">
                  <a16:creationId xmlns:a16="http://schemas.microsoft.com/office/drawing/2014/main" id="{C7EFCA4C-4662-3665-58A8-9E0B4D2C8F68}"/>
                </a:ext>
              </a:extLst>
            </p:cNvPr>
            <p:cNvSpPr/>
            <p:nvPr/>
          </p:nvSpPr>
          <p:spPr>
            <a:xfrm rot="10800000">
              <a:off x="58412" y="4684338"/>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BB3C0C1E-3454-C99F-8BDF-B362FB18E6DD}"/>
                </a:ext>
              </a:extLst>
            </p:cNvPr>
            <p:cNvCxnSpPr>
              <a:cxnSpLocks/>
            </p:cNvCxnSpPr>
            <p:nvPr/>
          </p:nvCxnSpPr>
          <p:spPr>
            <a:xfrm flipH="1">
              <a:off x="69164" y="1376296"/>
              <a:ext cx="22550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B03F49C2-8276-9306-466E-F05CF418C481}"/>
                </a:ext>
              </a:extLst>
            </p:cNvPr>
            <p:cNvGrpSpPr/>
            <p:nvPr/>
          </p:nvGrpSpPr>
          <p:grpSpPr>
            <a:xfrm>
              <a:off x="485961" y="4677866"/>
              <a:ext cx="1342839" cy="113782"/>
              <a:chOff x="5102562" y="895948"/>
              <a:chExt cx="2084025" cy="743097"/>
            </a:xfrm>
          </p:grpSpPr>
          <p:sp>
            <p:nvSpPr>
              <p:cNvPr id="210" name="Rectangle 209">
                <a:extLst>
                  <a:ext uri="{FF2B5EF4-FFF2-40B4-BE49-F238E27FC236}">
                    <a16:creationId xmlns:a16="http://schemas.microsoft.com/office/drawing/2014/main" id="{3B1F27A2-1EE5-B233-DDF7-468ED93032CC}"/>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Rectangle 210">
                <a:extLst>
                  <a:ext uri="{FF2B5EF4-FFF2-40B4-BE49-F238E27FC236}">
                    <a16:creationId xmlns:a16="http://schemas.microsoft.com/office/drawing/2014/main" id="{6CDE9481-B4C7-090F-8C46-1339CBE9732D}"/>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2" name="TextBox 211">
              <a:extLst>
                <a:ext uri="{FF2B5EF4-FFF2-40B4-BE49-F238E27FC236}">
                  <a16:creationId xmlns:a16="http://schemas.microsoft.com/office/drawing/2014/main" id="{42E10085-7AE8-077F-DBEF-05BE09F4CE25}"/>
                </a:ext>
              </a:extLst>
            </p:cNvPr>
            <p:cNvSpPr txBox="1"/>
            <p:nvPr/>
          </p:nvSpPr>
          <p:spPr>
            <a:xfrm>
              <a:off x="76272" y="3572300"/>
              <a:ext cx="224797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Nguyễn</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Ngọc</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Sơn</a:t>
              </a:r>
              <a:endParaRPr lang="en-ID" sz="1600" b="1">
                <a:solidFill>
                  <a:sysClr val="windowText" lastClr="000000"/>
                </a:solidFill>
                <a:latin typeface="Monda" panose="02000503000000000000" pitchFamily="2" charset="0"/>
              </a:endParaRPr>
            </a:p>
          </p:txBody>
        </p:sp>
        <p:sp>
          <p:nvSpPr>
            <p:cNvPr id="213" name="Freeform: Shape 212">
              <a:extLst>
                <a:ext uri="{FF2B5EF4-FFF2-40B4-BE49-F238E27FC236}">
                  <a16:creationId xmlns:a16="http://schemas.microsoft.com/office/drawing/2014/main" id="{E2115129-EF11-C991-AAD0-D02C8B9E7B0F}"/>
                </a:ext>
              </a:extLst>
            </p:cNvPr>
            <p:cNvSpPr/>
            <p:nvPr/>
          </p:nvSpPr>
          <p:spPr>
            <a:xfrm rot="18946593">
              <a:off x="1230168" y="5132122"/>
              <a:ext cx="898182" cy="181971"/>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4" name="Picture 213">
              <a:extLst>
                <a:ext uri="{FF2B5EF4-FFF2-40B4-BE49-F238E27FC236}">
                  <a16:creationId xmlns:a16="http://schemas.microsoft.com/office/drawing/2014/main" id="{DC3E5FAB-C864-10FB-E138-CB0D3BF135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797" y="5397396"/>
              <a:ext cx="430575" cy="430575"/>
            </a:xfrm>
            <a:prstGeom prst="rect">
              <a:avLst/>
            </a:prstGeom>
          </p:spPr>
        </p:pic>
        <p:sp>
          <p:nvSpPr>
            <p:cNvPr id="215" name="Freeform: Shape 214">
              <a:extLst>
                <a:ext uri="{FF2B5EF4-FFF2-40B4-BE49-F238E27FC236}">
                  <a16:creationId xmlns:a16="http://schemas.microsoft.com/office/drawing/2014/main" id="{B0147424-E144-963C-EA30-632383E27363}"/>
                </a:ext>
              </a:extLst>
            </p:cNvPr>
            <p:cNvSpPr/>
            <p:nvPr/>
          </p:nvSpPr>
          <p:spPr>
            <a:xfrm rot="2433019">
              <a:off x="195884" y="5139194"/>
              <a:ext cx="883651" cy="1836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6" name="Picture 215">
              <a:extLst>
                <a:ext uri="{FF2B5EF4-FFF2-40B4-BE49-F238E27FC236}">
                  <a16:creationId xmlns:a16="http://schemas.microsoft.com/office/drawing/2014/main" id="{C0568F9E-D15C-9A49-4CA5-8E3AA3F3B2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4169" y="1408429"/>
              <a:ext cx="2247971" cy="2161947"/>
            </a:xfrm>
            <a:prstGeom prst="rect">
              <a:avLst/>
            </a:prstGeom>
          </p:spPr>
        </p:pic>
      </p:grpSp>
      <p:grpSp>
        <p:nvGrpSpPr>
          <p:cNvPr id="6" name="Group 5">
            <a:extLst>
              <a:ext uri="{FF2B5EF4-FFF2-40B4-BE49-F238E27FC236}">
                <a16:creationId xmlns:a16="http://schemas.microsoft.com/office/drawing/2014/main" id="{EBBD9F5C-33C8-4B21-0469-F46AA35C8645}"/>
              </a:ext>
            </a:extLst>
          </p:cNvPr>
          <p:cNvGrpSpPr/>
          <p:nvPr/>
        </p:nvGrpSpPr>
        <p:grpSpPr>
          <a:xfrm>
            <a:off x="4833117" y="1075745"/>
            <a:ext cx="2525766" cy="5253064"/>
            <a:chOff x="4833117" y="1075745"/>
            <a:chExt cx="2525766" cy="5253064"/>
          </a:xfrm>
        </p:grpSpPr>
        <p:grpSp>
          <p:nvGrpSpPr>
            <p:cNvPr id="51" name="Group 50">
              <a:extLst>
                <a:ext uri="{FF2B5EF4-FFF2-40B4-BE49-F238E27FC236}">
                  <a16:creationId xmlns:a16="http://schemas.microsoft.com/office/drawing/2014/main" id="{5C801C0F-32DC-8A6A-4E7A-461D8508DAE7}"/>
                </a:ext>
              </a:extLst>
            </p:cNvPr>
            <p:cNvGrpSpPr/>
            <p:nvPr/>
          </p:nvGrpSpPr>
          <p:grpSpPr>
            <a:xfrm>
              <a:off x="4833117" y="1075745"/>
              <a:ext cx="2525766" cy="5182588"/>
              <a:chOff x="4759091" y="1091458"/>
              <a:chExt cx="2525766" cy="5182588"/>
            </a:xfrm>
          </p:grpSpPr>
          <p:sp>
            <p:nvSpPr>
              <p:cNvPr id="2" name="Rectangle 1">
                <a:extLst>
                  <a:ext uri="{FF2B5EF4-FFF2-40B4-BE49-F238E27FC236}">
                    <a16:creationId xmlns:a16="http://schemas.microsoft.com/office/drawing/2014/main" id="{3F96CAB3-C371-95C1-880F-49A235159CE6}"/>
                  </a:ext>
                </a:extLst>
              </p:cNvPr>
              <p:cNvSpPr/>
              <p:nvPr/>
            </p:nvSpPr>
            <p:spPr>
              <a:xfrm>
                <a:off x="4762254" y="1091458"/>
                <a:ext cx="2514035" cy="3873344"/>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B802C77F-4AFB-B5DC-7DEB-F2244030991D}"/>
                  </a:ext>
                </a:extLst>
              </p:cNvPr>
              <p:cNvSpPr txBox="1"/>
              <p:nvPr/>
            </p:nvSpPr>
            <p:spPr>
              <a:xfrm>
                <a:off x="4760855" y="3720593"/>
                <a:ext cx="2514034" cy="369332"/>
              </a:xfrm>
              <a:prstGeom prst="rect">
                <a:avLst/>
              </a:prstGeom>
              <a:solidFill>
                <a:schemeClr val="bg1"/>
              </a:solidFill>
            </p:spPr>
            <p:txBody>
              <a:bodyPr wrap="square" rtlCol="0">
                <a:spAutoFit/>
              </a:bodyPr>
              <a:lstStyle/>
              <a:p>
                <a:pPr algn="ctr"/>
                <a:r>
                  <a:rPr lang="en-ID" b="1">
                    <a:solidFill>
                      <a:sysClr val="windowText" lastClr="000000"/>
                    </a:solidFill>
                    <a:latin typeface="Monda" panose="02000503000000000000" pitchFamily="2" charset="0"/>
                  </a:rPr>
                  <a:t>Mai Quang </a:t>
                </a:r>
                <a:r>
                  <a:rPr lang="en-ID" b="1" err="1">
                    <a:solidFill>
                      <a:sysClr val="windowText" lastClr="000000"/>
                    </a:solidFill>
                    <a:latin typeface="Monda" panose="02000503000000000000" pitchFamily="2" charset="0"/>
                  </a:rPr>
                  <a:t>Hải</a:t>
                </a:r>
                <a:endParaRPr lang="en-ID" b="1">
                  <a:solidFill>
                    <a:sysClr val="windowText" lastClr="000000"/>
                  </a:solidFill>
                  <a:latin typeface="Monda" panose="02000503000000000000" pitchFamily="2" charset="0"/>
                </a:endParaRPr>
              </a:p>
            </p:txBody>
          </p:sp>
          <p:grpSp>
            <p:nvGrpSpPr>
              <p:cNvPr id="4" name="Group 3">
                <a:extLst>
                  <a:ext uri="{FF2B5EF4-FFF2-40B4-BE49-F238E27FC236}">
                    <a16:creationId xmlns:a16="http://schemas.microsoft.com/office/drawing/2014/main" id="{66D7C2FD-EF0B-1508-615F-051AF70E78A3}"/>
                  </a:ext>
                </a:extLst>
              </p:cNvPr>
              <p:cNvGrpSpPr/>
              <p:nvPr/>
            </p:nvGrpSpPr>
            <p:grpSpPr>
              <a:xfrm>
                <a:off x="5016617" y="4459257"/>
                <a:ext cx="957595" cy="395595"/>
                <a:chOff x="2170102" y="4799348"/>
                <a:chExt cx="1525023" cy="806900"/>
              </a:xfrm>
            </p:grpSpPr>
            <p:sp>
              <p:nvSpPr>
                <p:cNvPr id="5" name="Rectangle: Diagonal Corners Snipped 4">
                  <a:extLst>
                    <a:ext uri="{FF2B5EF4-FFF2-40B4-BE49-F238E27FC236}">
                      <a16:creationId xmlns:a16="http://schemas.microsoft.com/office/drawing/2014/main" id="{4AD69E17-0970-771F-7E34-01109A804D0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Diagonal Corners Snipped 6">
                  <a:extLst>
                    <a:ext uri="{FF2B5EF4-FFF2-40B4-BE49-F238E27FC236}">
                      <a16:creationId xmlns:a16="http://schemas.microsoft.com/office/drawing/2014/main" id="{CDA3075A-CD28-5DBB-2E54-759FF7C7437D}"/>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Isosceles Triangle 7">
                  <a:extLst>
                    <a:ext uri="{FF2B5EF4-FFF2-40B4-BE49-F238E27FC236}">
                      <a16:creationId xmlns:a16="http://schemas.microsoft.com/office/drawing/2014/main" id="{335B58C7-DC33-CF20-C269-DD538E3F840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5411E0AC-06C5-5FA9-4A28-E884FA8F5166}"/>
                  </a:ext>
                </a:extLst>
              </p:cNvPr>
              <p:cNvSpPr txBox="1"/>
              <p:nvPr/>
            </p:nvSpPr>
            <p:spPr>
              <a:xfrm>
                <a:off x="4770820" y="4115381"/>
                <a:ext cx="2504067" cy="307777"/>
              </a:xfrm>
              <a:prstGeom prst="rect">
                <a:avLst/>
              </a:prstGeom>
              <a:noFill/>
            </p:spPr>
            <p:txBody>
              <a:bodyPr wrap="square" rtlCol="0">
                <a:spAutoFit/>
              </a:bodyPr>
              <a:lstStyle/>
              <a:p>
                <a:pPr algn="ctr"/>
                <a:r>
                  <a:rPr lang="en-ID" sz="1400">
                    <a:solidFill>
                      <a:schemeClr val="bg1"/>
                    </a:solidFill>
                    <a:latin typeface="Cascadia Code Light" panose="020B0609020000020004" pitchFamily="49" charset="0"/>
                    <a:cs typeface="Cascadia Code Light" panose="020B0609020000020004" pitchFamily="49" charset="0"/>
                  </a:rPr>
                  <a:t>M2Tech</a:t>
                </a:r>
                <a:endParaRPr lang="en-ID" sz="1400" dirty="0">
                  <a:solidFill>
                    <a:schemeClr val="bg1"/>
                  </a:solidFill>
                  <a:latin typeface="Cascadia Code Light" panose="020B0609020000020004" pitchFamily="49" charset="0"/>
                  <a:cs typeface="Cascadia Code Light" panose="020B0609020000020004" pitchFamily="49" charset="0"/>
                </a:endParaRPr>
              </a:p>
            </p:txBody>
          </p:sp>
          <p:cxnSp>
            <p:nvCxnSpPr>
              <p:cNvPr id="39" name="Straight Connector 38">
                <a:extLst>
                  <a:ext uri="{FF2B5EF4-FFF2-40B4-BE49-F238E27FC236}">
                    <a16:creationId xmlns:a16="http://schemas.microsoft.com/office/drawing/2014/main" id="{3F9C44CE-047C-511C-4668-2D602977262A}"/>
                  </a:ext>
                </a:extLst>
              </p:cNvPr>
              <p:cNvCxnSpPr>
                <a:cxnSpLocks/>
              </p:cNvCxnSpPr>
              <p:nvPr/>
            </p:nvCxnSpPr>
            <p:spPr>
              <a:xfrm flipH="1" flipV="1">
                <a:off x="4759091" y="4099868"/>
                <a:ext cx="2515796" cy="2573"/>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D7D28C0-670C-8B37-C944-BE8305D58CC9}"/>
                  </a:ext>
                </a:extLst>
              </p:cNvPr>
              <p:cNvSpPr/>
              <p:nvPr/>
            </p:nvSpPr>
            <p:spPr>
              <a:xfrm rot="10800000">
                <a:off x="4770822" y="4964802"/>
                <a:ext cx="2514035" cy="1309244"/>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79A44D3-1CA5-73C2-7C9B-DC92F3903289}"/>
                  </a:ext>
                </a:extLst>
              </p:cNvPr>
              <p:cNvCxnSpPr>
                <a:cxnSpLocks/>
              </p:cNvCxnSpPr>
              <p:nvPr/>
            </p:nvCxnSpPr>
            <p:spPr>
              <a:xfrm flipH="1">
                <a:off x="4759091" y="1091458"/>
                <a:ext cx="2515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844C7100-7550-384E-EFFC-7266A1E0CE76}"/>
                  </a:ext>
                </a:extLst>
              </p:cNvPr>
              <p:cNvSpPr/>
              <p:nvPr/>
            </p:nvSpPr>
            <p:spPr>
              <a:xfrm rot="18716264">
                <a:off x="6082427" y="5490432"/>
                <a:ext cx="1013465" cy="221235"/>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77" name="Picture 76">
                <a:extLst>
                  <a:ext uri="{FF2B5EF4-FFF2-40B4-BE49-F238E27FC236}">
                    <a16:creationId xmlns:a16="http://schemas.microsoft.com/office/drawing/2014/main" id="{EB4265A6-69C5-EF42-F13B-5A6D94A17B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091" y="1116913"/>
                <a:ext cx="2515797" cy="2612529"/>
              </a:xfrm>
              <a:prstGeom prst="rect">
                <a:avLst/>
              </a:prstGeom>
            </p:spPr>
          </p:pic>
          <p:grpSp>
            <p:nvGrpSpPr>
              <p:cNvPr id="10" name="Group 9">
                <a:extLst>
                  <a:ext uri="{FF2B5EF4-FFF2-40B4-BE49-F238E27FC236}">
                    <a16:creationId xmlns:a16="http://schemas.microsoft.com/office/drawing/2014/main" id="{DBF19654-7DD7-1BA6-4296-B5C43438CF44}"/>
                  </a:ext>
                </a:extLst>
              </p:cNvPr>
              <p:cNvGrpSpPr/>
              <p:nvPr/>
            </p:nvGrpSpPr>
            <p:grpSpPr>
              <a:xfrm>
                <a:off x="5090195" y="4948614"/>
                <a:ext cx="1855349" cy="185152"/>
                <a:chOff x="5102561" y="895948"/>
                <a:chExt cx="2084026" cy="743096"/>
              </a:xfrm>
            </p:grpSpPr>
            <p:sp>
              <p:nvSpPr>
                <p:cNvPr id="11" name="Rectangle 10">
                  <a:extLst>
                    <a:ext uri="{FF2B5EF4-FFF2-40B4-BE49-F238E27FC236}">
                      <a16:creationId xmlns:a16="http://schemas.microsoft.com/office/drawing/2014/main" id="{55584CEB-D193-8F4B-FB45-F588FF3BAD31}"/>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6149767-7C18-A728-44DE-92C085557EB4}"/>
                    </a:ext>
                  </a:extLst>
                </p:cNvPr>
                <p:cNvSpPr/>
                <p:nvPr/>
              </p:nvSpPr>
              <p:spPr>
                <a:xfrm>
                  <a:off x="5102561" y="1488135"/>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8" name="Freeform: Shape 77">
                <a:extLst>
                  <a:ext uri="{FF2B5EF4-FFF2-40B4-BE49-F238E27FC236}">
                    <a16:creationId xmlns:a16="http://schemas.microsoft.com/office/drawing/2014/main" id="{376A43A2-8E96-F270-D971-E8523029B4E3}"/>
                  </a:ext>
                </a:extLst>
              </p:cNvPr>
              <p:cNvSpPr/>
              <p:nvPr/>
            </p:nvSpPr>
            <p:spPr>
              <a:xfrm rot="2693767">
                <a:off x="4993841" y="5539009"/>
                <a:ext cx="952590" cy="207774"/>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pic>
          <p:nvPicPr>
            <p:cNvPr id="80" name="Picture 79">
              <a:extLst>
                <a:ext uri="{FF2B5EF4-FFF2-40B4-BE49-F238E27FC236}">
                  <a16:creationId xmlns:a16="http://schemas.microsoft.com/office/drawing/2014/main" id="{2005FA54-6B59-78AC-D556-E1F88A3145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9215" y="5820189"/>
              <a:ext cx="508620" cy="508620"/>
            </a:xfrm>
            <a:prstGeom prst="rect">
              <a:avLst/>
            </a:prstGeom>
          </p:spPr>
        </p:pic>
      </p:grpSp>
    </p:spTree>
    <p:extLst>
      <p:ext uri="{BB962C8B-B14F-4D97-AF65-F5344CB8AC3E}">
        <p14:creationId xmlns:p14="http://schemas.microsoft.com/office/powerpoint/2010/main" val="541222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63" presetClass="path" presetSubtype="0" accel="50000" decel="50000" fill="hold" nodeType="withEffect">
                                  <p:stCondLst>
                                    <p:cond delay="0"/>
                                  </p:stCondLst>
                                  <p:childTnLst>
                                    <p:animMotion origin="layout" path="M 6.25E-7 -3.33333E-6 L 0.19805 0.00417 " pathEditMode="relative" rAng="0" ptsTypes="AA">
                                      <p:cBhvr>
                                        <p:cTn id="10" dur="1500" fill="hold"/>
                                        <p:tgtEl>
                                          <p:spTgt spid="56"/>
                                        </p:tgtEl>
                                        <p:attrNameLst>
                                          <p:attrName>ppt_x</p:attrName>
                                          <p:attrName>ppt_y</p:attrName>
                                        </p:attrNameLst>
                                      </p:cBhvr>
                                      <p:rCtr x="9896" y="208"/>
                                    </p:animMotion>
                                  </p:childTnLst>
                                </p:cTn>
                              </p:par>
                              <p:par>
                                <p:cTn id="11" presetID="35" presetClass="path" presetSubtype="0" accel="50000" decel="50000" fill="hold" nodeType="withEffect">
                                  <p:stCondLst>
                                    <p:cond delay="0"/>
                                  </p:stCondLst>
                                  <p:childTnLst>
                                    <p:animMotion origin="layout" path="M -1.66667E-6 -2.22222E-6 L -0.20638 -0.00903 " pathEditMode="relative" rAng="0" ptsTypes="AA">
                                      <p:cBhvr>
                                        <p:cTn id="12" dur="1500" fill="hold"/>
                                        <p:tgtEl>
                                          <p:spTgt spid="79"/>
                                        </p:tgtEl>
                                        <p:attrNameLst>
                                          <p:attrName>ppt_x</p:attrName>
                                          <p:attrName>ppt_y</p:attrName>
                                        </p:attrNameLst>
                                      </p:cBhvr>
                                      <p:rCtr x="-10326" y="-463"/>
                                    </p:animMotion>
                                  </p:childTnLst>
                                </p:cTn>
                              </p:par>
                              <p:par>
                                <p:cTn id="13" presetID="63" presetClass="path" presetSubtype="0" accel="50000" decel="50000" fill="hold" nodeType="withEffect">
                                  <p:stCondLst>
                                    <p:cond delay="0"/>
                                  </p:stCondLst>
                                  <p:childTnLst>
                                    <p:animMotion origin="layout" path="M -1.66667E-6 3.7037E-6 L 0.39557 -0.00996 " pathEditMode="relative" rAng="0" ptsTypes="AA">
                                      <p:cBhvr>
                                        <p:cTn id="14" dur="1500" fill="hold"/>
                                        <p:tgtEl>
                                          <p:spTgt spid="69"/>
                                        </p:tgtEl>
                                        <p:attrNameLst>
                                          <p:attrName>ppt_x</p:attrName>
                                          <p:attrName>ppt_y</p:attrName>
                                        </p:attrNameLst>
                                      </p:cBhvr>
                                      <p:rCtr x="19779" y="-509"/>
                                    </p:animMotion>
                                  </p:childTnLst>
                                </p:cTn>
                              </p:par>
                              <p:par>
                                <p:cTn id="15" presetID="63" presetClass="path" presetSubtype="0" accel="50000" decel="50000" fill="hold" nodeType="withEffect">
                                  <p:stCondLst>
                                    <p:cond delay="0"/>
                                  </p:stCondLst>
                                  <p:childTnLst>
                                    <p:animMotion origin="layout" path="M -0.40144 0.01181 L 0.00143 0.0081 " pathEditMode="relative" rAng="0" ptsTypes="AA">
                                      <p:cBhvr>
                                        <p:cTn id="16" dur="1500" spd="-100000" fill="hold"/>
                                        <p:tgtEl>
                                          <p:spTgt spid="22"/>
                                        </p:tgtEl>
                                        <p:attrNameLst>
                                          <p:attrName>ppt_x</p:attrName>
                                          <p:attrName>ppt_y</p:attrName>
                                        </p:attrNameLst>
                                      </p:cBhvr>
                                      <p:rCtr x="2014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5DF5EB70-7DB5-BF3D-3FA9-6F01E9188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D701E304-A85A-2906-EAAC-19AB92BDEA2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1AC067D3-F263-95DE-AB45-2C1F68EBB148}"/>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D8A1BDED-BD6C-7EC2-0A3C-4ACAB12CF7F1}"/>
              </a:ext>
            </a:extLst>
          </p:cNvPr>
          <p:cNvSpPr txBox="1"/>
          <p:nvPr/>
        </p:nvSpPr>
        <p:spPr>
          <a:xfrm>
            <a:off x="4773435" y="2642279"/>
            <a:ext cx="6442779" cy="1573441"/>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VẤN ĐỀ CẦN TRIỂN KHAI</a:t>
            </a:r>
          </a:p>
        </p:txBody>
      </p:sp>
      <p:sp>
        <p:nvSpPr>
          <p:cNvPr id="6" name="文本框 10">
            <a:extLst>
              <a:ext uri="{FF2B5EF4-FFF2-40B4-BE49-F238E27FC236}">
                <a16:creationId xmlns:a16="http://schemas.microsoft.com/office/drawing/2014/main" id="{6755372C-D8F2-D7D0-D906-F6CF9AED7A83}"/>
              </a:ext>
            </a:extLst>
          </p:cNvPr>
          <p:cNvSpPr txBox="1"/>
          <p:nvPr/>
        </p:nvSpPr>
        <p:spPr>
          <a:xfrm>
            <a:off x="2529299" y="2493198"/>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04</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7B78B2CE-E525-D28C-53BA-00DEA541142A}"/>
              </a:ext>
            </a:extLst>
          </p:cNvPr>
          <p:cNvCxnSpPr>
            <a:cxnSpLocks/>
          </p:cNvCxnSpPr>
          <p:nvPr/>
        </p:nvCxnSpPr>
        <p:spPr>
          <a:xfrm flipH="1">
            <a:off x="4091203" y="2729514"/>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312723"/>
      </p:ext>
    </p:extLst>
  </p:cSld>
  <p:clrMapOvr>
    <a:masterClrMapping/>
  </p:clrMapOvr>
  <mc:AlternateContent xmlns:mc="http://schemas.openxmlformats.org/markup-compatibility/2006" xmlns:p14="http://schemas.microsoft.com/office/powerpoint/2010/main">
    <mc:Choice Requires="p14">
      <p:transition spd="slow" p14:dur="1600" advTm="2000">
        <p14:prism isContent="1" isInverted="1"/>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2963501" y="10151"/>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3132499"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3189102"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2961555"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06774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9228499" y="0"/>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6096000"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2963501"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1"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325126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C54917BE-7559-DDDA-3B20-E91E69C8C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4A5A828D-CF5A-FAF0-64AA-CBF58943EFB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A3463378-113F-A305-F4A6-CDF0A3823F49}"/>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6D9269F2-0FEB-1A6D-4656-678E16D3F338}"/>
              </a:ext>
            </a:extLst>
          </p:cNvPr>
          <p:cNvSpPr txBox="1"/>
          <p:nvPr/>
        </p:nvSpPr>
        <p:spPr>
          <a:xfrm>
            <a:off x="3864528" y="2856666"/>
            <a:ext cx="7655893" cy="1327220"/>
          </a:xfrm>
          <a:prstGeom prst="rect">
            <a:avLst/>
          </a:prstGeom>
          <a:noFill/>
        </p:spPr>
        <p:txBody>
          <a:bodyPr wrap="square" lIns="95185" tIns="47592" rIns="95185" bIns="47592" rtlCol="0">
            <a:spAutoFit/>
          </a:bodyPr>
          <a:lstStyle/>
          <a:p>
            <a:pPr algn="just"/>
            <a:r>
              <a:rPr lang="en-US" altLang="zh-CN" sz="4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 CÁC KIẾN THỨC MÔN HỌC ĐỂ GIẢI QUYẾT ĐỀ TÀI</a:t>
            </a:r>
          </a:p>
        </p:txBody>
      </p:sp>
      <p:sp>
        <p:nvSpPr>
          <p:cNvPr id="6" name="文本框 10">
            <a:extLst>
              <a:ext uri="{FF2B5EF4-FFF2-40B4-BE49-F238E27FC236}">
                <a16:creationId xmlns:a16="http://schemas.microsoft.com/office/drawing/2014/main" id="{161B58AF-0B62-1915-9AF7-B49FB5717296}"/>
              </a:ext>
            </a:extLst>
          </p:cNvPr>
          <p:cNvSpPr txBox="1"/>
          <p:nvPr/>
        </p:nvSpPr>
        <p:spPr>
          <a:xfrm>
            <a:off x="1722870" y="24677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05</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363B8C32-B4C9-3E9F-5295-5EF773E12B59}"/>
              </a:ext>
            </a:extLst>
          </p:cNvPr>
          <p:cNvCxnSpPr>
            <a:cxnSpLocks/>
          </p:cNvCxnSpPr>
          <p:nvPr/>
        </p:nvCxnSpPr>
        <p:spPr>
          <a:xfrm flipH="1">
            <a:off x="3284774" y="27041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8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8DAAB828-02C8-4111-AC14-FF5ACEDDFE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0"/>
            <a:ext cx="8797955" cy="6858000"/>
          </a:xfrm>
          <a:custGeom>
            <a:avLst/>
            <a:gdLst>
              <a:gd name="connsiteX0" fmla="*/ 1951386 w 8751613"/>
              <a:gd name="connsiteY0" fmla="*/ 0 h 6858000"/>
              <a:gd name="connsiteX1" fmla="*/ 6808636 w 8751613"/>
              <a:gd name="connsiteY1" fmla="*/ 0 h 6858000"/>
              <a:gd name="connsiteX2" fmla="*/ 6972292 w 8751613"/>
              <a:gd name="connsiteY2" fmla="*/ 272824 h 6858000"/>
              <a:gd name="connsiteX3" fmla="*/ 8684358 w 8751613"/>
              <a:gd name="connsiteY3" fmla="*/ 3126935 h 6858000"/>
              <a:gd name="connsiteX4" fmla="*/ 8684358 w 8751613"/>
              <a:gd name="connsiteY4" fmla="*/ 3731065 h 6858000"/>
              <a:gd name="connsiteX5" fmla="*/ 6813619 w 8751613"/>
              <a:gd name="connsiteY5" fmla="*/ 6849692 h 6858000"/>
              <a:gd name="connsiteX6" fmla="*/ 6808636 w 8751613"/>
              <a:gd name="connsiteY6" fmla="*/ 6858000 h 6858000"/>
              <a:gd name="connsiteX7" fmla="*/ 1951386 w 8751613"/>
              <a:gd name="connsiteY7" fmla="*/ 6858000 h 6858000"/>
              <a:gd name="connsiteX8" fmla="*/ 1787729 w 8751613"/>
              <a:gd name="connsiteY8" fmla="*/ 6585176 h 6858000"/>
              <a:gd name="connsiteX9" fmla="*/ 75663 w 8751613"/>
              <a:gd name="connsiteY9" fmla="*/ 3731065 h 6858000"/>
              <a:gd name="connsiteX10" fmla="*/ 75663 w 8751613"/>
              <a:gd name="connsiteY10" fmla="*/ 3126935 h 6858000"/>
              <a:gd name="connsiteX11" fmla="*/ 1946402 w 8751613"/>
              <a:gd name="connsiteY11" fmla="*/ 83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51613" h="6858000">
                <a:moveTo>
                  <a:pt x="1951386" y="0"/>
                </a:moveTo>
                <a:lnTo>
                  <a:pt x="6808636" y="0"/>
                </a:lnTo>
                <a:lnTo>
                  <a:pt x="6972292" y="272824"/>
                </a:lnTo>
                <a:cubicBezTo>
                  <a:pt x="8684358" y="3126935"/>
                  <a:pt x="8684358" y="3126935"/>
                  <a:pt x="8684358" y="3126935"/>
                </a:cubicBezTo>
                <a:cubicBezTo>
                  <a:pt x="8774032" y="3299544"/>
                  <a:pt x="8774032" y="3558457"/>
                  <a:pt x="8684358" y="3731065"/>
                </a:cubicBezTo>
                <a:cubicBezTo>
                  <a:pt x="7154297" y="6281764"/>
                  <a:pt x="6867411" y="6760019"/>
                  <a:pt x="6813619" y="6849692"/>
                </a:cubicBezTo>
                <a:lnTo>
                  <a:pt x="6808636" y="6858000"/>
                </a:lnTo>
                <a:lnTo>
                  <a:pt x="1951386" y="6858000"/>
                </a:lnTo>
                <a:lnTo>
                  <a:pt x="1787729" y="6585176"/>
                </a:lnTo>
                <a:cubicBezTo>
                  <a:pt x="75663" y="3731065"/>
                  <a:pt x="75663" y="3731065"/>
                  <a:pt x="75663" y="3731065"/>
                </a:cubicBezTo>
                <a:cubicBezTo>
                  <a:pt x="-25220" y="3558457"/>
                  <a:pt x="-25220" y="3299544"/>
                  <a:pt x="75663" y="3126935"/>
                </a:cubicBezTo>
                <a:cubicBezTo>
                  <a:pt x="1605724" y="576237"/>
                  <a:pt x="1892611" y="97981"/>
                  <a:pt x="1946402" y="8308"/>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9" name="Group 18">
            <a:extLst>
              <a:ext uri="{FF2B5EF4-FFF2-40B4-BE49-F238E27FC236}">
                <a16:creationId xmlns:a16="http://schemas.microsoft.com/office/drawing/2014/main" id="{C32D4553-E775-4F16-9A6F-FED8D166A5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00124"/>
            <a:chExt cx="1562267" cy="1172973"/>
          </a:xfrm>
        </p:grpSpPr>
        <p:sp>
          <p:nvSpPr>
            <p:cNvPr id="20" name="Freeform 5">
              <a:extLst>
                <a:ext uri="{FF2B5EF4-FFF2-40B4-BE49-F238E27FC236}">
                  <a16:creationId xmlns:a16="http://schemas.microsoft.com/office/drawing/2014/main" id="{50F864A1-23CF-4954-887F-3C4458622A6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8D313E8C-7457-407E-BDA5-EACA44D3824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A1BCE8E1-D8FA-3747-765B-F6D824E4F5A4}"/>
              </a:ext>
            </a:extLst>
          </p:cNvPr>
          <p:cNvGrpSpPr/>
          <p:nvPr/>
        </p:nvGrpSpPr>
        <p:grpSpPr>
          <a:xfrm>
            <a:off x="2316481" y="2987906"/>
            <a:ext cx="5498268" cy="881170"/>
            <a:chOff x="2316481" y="2987906"/>
            <a:chExt cx="5498268" cy="881170"/>
          </a:xfrm>
        </p:grpSpPr>
        <p:sp>
          <p:nvSpPr>
            <p:cNvPr id="5" name="TextBox 42">
              <a:extLst>
                <a:ext uri="{FF2B5EF4-FFF2-40B4-BE49-F238E27FC236}">
                  <a16:creationId xmlns:a16="http://schemas.microsoft.com/office/drawing/2014/main" id="{0D80042D-61E3-C267-574B-622A2F4CE173}"/>
                </a:ext>
              </a:extLst>
            </p:cNvPr>
            <p:cNvSpPr txBox="1"/>
            <p:nvPr/>
          </p:nvSpPr>
          <p:spPr>
            <a:xfrm>
              <a:off x="2316481" y="2987906"/>
              <a:ext cx="894339" cy="881170"/>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6" name="TextBox 44">
              <a:extLst>
                <a:ext uri="{FF2B5EF4-FFF2-40B4-BE49-F238E27FC236}">
                  <a16:creationId xmlns:a16="http://schemas.microsoft.com/office/drawing/2014/main" id="{8F84B1BE-6C33-59F0-D8B0-FE9A24FE7C06}"/>
                </a:ext>
              </a:extLst>
            </p:cNvPr>
            <p:cNvSpPr txBox="1"/>
            <p:nvPr/>
          </p:nvSpPr>
          <p:spPr>
            <a:xfrm>
              <a:off x="2882174" y="3024818"/>
              <a:ext cx="4932575" cy="764277"/>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CẤU TRÚC SỬ DỤNG</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25" name="Group 24">
            <a:extLst>
              <a:ext uri="{FF2B5EF4-FFF2-40B4-BE49-F238E27FC236}">
                <a16:creationId xmlns:a16="http://schemas.microsoft.com/office/drawing/2014/main" id="{27E3EAB2-638A-B3CF-A8A6-F47DD9337132}"/>
              </a:ext>
            </a:extLst>
          </p:cNvPr>
          <p:cNvGrpSpPr/>
          <p:nvPr/>
        </p:nvGrpSpPr>
        <p:grpSpPr>
          <a:xfrm>
            <a:off x="2316481" y="3904701"/>
            <a:ext cx="5465005" cy="881171"/>
            <a:chOff x="2316481" y="3904701"/>
            <a:chExt cx="5465005" cy="881171"/>
          </a:xfrm>
        </p:grpSpPr>
        <p:sp>
          <p:nvSpPr>
            <p:cNvPr id="8" name="TextBox 47">
              <a:extLst>
                <a:ext uri="{FF2B5EF4-FFF2-40B4-BE49-F238E27FC236}">
                  <a16:creationId xmlns:a16="http://schemas.microsoft.com/office/drawing/2014/main" id="{93669F05-C393-A335-7C94-91517DED3BB5}"/>
                </a:ext>
              </a:extLst>
            </p:cNvPr>
            <p:cNvSpPr txBox="1"/>
            <p:nvPr/>
          </p:nvSpPr>
          <p:spPr>
            <a:xfrm>
              <a:off x="2316481" y="3904701"/>
              <a:ext cx="912298" cy="88117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9" name="TextBox 49">
              <a:extLst>
                <a:ext uri="{FF2B5EF4-FFF2-40B4-BE49-F238E27FC236}">
                  <a16:creationId xmlns:a16="http://schemas.microsoft.com/office/drawing/2014/main" id="{35AD6DCA-9243-A44F-0B4A-403586A79EEC}"/>
                </a:ext>
              </a:extLst>
            </p:cNvPr>
            <p:cNvSpPr txBox="1"/>
            <p:nvPr/>
          </p:nvSpPr>
          <p:spPr>
            <a:xfrm>
              <a:off x="2848913" y="3985543"/>
              <a:ext cx="4932573" cy="701108"/>
            </a:xfrm>
            <a:prstGeom prst="rect">
              <a:avLst/>
            </a:prstGeom>
            <a:noFill/>
          </p:spPr>
          <p:txBody>
            <a:bodyPr wrap="none" lIns="466088" tIns="0" rIns="0" bIns="0" anchor="ctr" anchorCtr="0">
              <a:no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THUẬN TOÁN SỬ DỤNG</a:t>
              </a:r>
              <a:endPar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grpSp>
      <p:grpSp>
        <p:nvGrpSpPr>
          <p:cNvPr id="23" name="Group 22">
            <a:extLst>
              <a:ext uri="{FF2B5EF4-FFF2-40B4-BE49-F238E27FC236}">
                <a16:creationId xmlns:a16="http://schemas.microsoft.com/office/drawing/2014/main" id="{A8E077F3-8DFC-E28D-667C-CFDC8FD23687}"/>
              </a:ext>
            </a:extLst>
          </p:cNvPr>
          <p:cNvGrpSpPr/>
          <p:nvPr/>
        </p:nvGrpSpPr>
        <p:grpSpPr>
          <a:xfrm>
            <a:off x="2323445" y="2072127"/>
            <a:ext cx="4148453" cy="968761"/>
            <a:chOff x="2323445" y="2072127"/>
            <a:chExt cx="4148453" cy="968761"/>
          </a:xfrm>
        </p:grpSpPr>
        <p:sp>
          <p:nvSpPr>
            <p:cNvPr id="11" name="TextBox 37">
              <a:extLst>
                <a:ext uri="{FF2B5EF4-FFF2-40B4-BE49-F238E27FC236}">
                  <a16:creationId xmlns:a16="http://schemas.microsoft.com/office/drawing/2014/main" id="{747DDB41-8A49-EB20-980E-1BBB8D7F5773}"/>
                </a:ext>
              </a:extLst>
            </p:cNvPr>
            <p:cNvSpPr txBox="1"/>
            <p:nvPr/>
          </p:nvSpPr>
          <p:spPr>
            <a:xfrm>
              <a:off x="2323445" y="2072127"/>
              <a:ext cx="948400" cy="96876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12" name="TextBox 39">
              <a:extLst>
                <a:ext uri="{FF2B5EF4-FFF2-40B4-BE49-F238E27FC236}">
                  <a16:creationId xmlns:a16="http://schemas.microsoft.com/office/drawing/2014/main" id="{CD71C264-BC6D-28B6-3359-5474CD128C22}"/>
                </a:ext>
              </a:extLst>
            </p:cNvPr>
            <p:cNvSpPr txBox="1"/>
            <p:nvPr/>
          </p:nvSpPr>
          <p:spPr>
            <a:xfrm>
              <a:off x="2836359" y="2110171"/>
              <a:ext cx="3635539" cy="849603"/>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ĐỐI TƯỢNG ĐIỀU KHIỂN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Tree>
    <p:extLst>
      <p:ext uri="{BB962C8B-B14F-4D97-AF65-F5344CB8AC3E}">
        <p14:creationId xmlns:p14="http://schemas.microsoft.com/office/powerpoint/2010/main" val="27338568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851C0A7-96DB-3C5D-136E-FE0BD4414209}"/>
              </a:ext>
            </a:extLst>
          </p:cNvPr>
          <p:cNvGrpSpPr/>
          <p:nvPr/>
        </p:nvGrpSpPr>
        <p:grpSpPr>
          <a:xfrm>
            <a:off x="2162671" y="203134"/>
            <a:ext cx="4148453" cy="968761"/>
            <a:chOff x="2323445" y="2072127"/>
            <a:chExt cx="4148453" cy="968761"/>
          </a:xfrm>
        </p:grpSpPr>
        <p:sp>
          <p:nvSpPr>
            <p:cNvPr id="3" name="TextBox 37">
              <a:extLst>
                <a:ext uri="{FF2B5EF4-FFF2-40B4-BE49-F238E27FC236}">
                  <a16:creationId xmlns:a16="http://schemas.microsoft.com/office/drawing/2014/main" id="{77F04CE5-7559-79C6-0245-480260812BC8}"/>
                </a:ext>
              </a:extLst>
            </p:cNvPr>
            <p:cNvSpPr txBox="1"/>
            <p:nvPr/>
          </p:nvSpPr>
          <p:spPr>
            <a:xfrm>
              <a:off x="2323445" y="2072127"/>
              <a:ext cx="948400" cy="96876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 name="TextBox 39">
              <a:extLst>
                <a:ext uri="{FF2B5EF4-FFF2-40B4-BE49-F238E27FC236}">
                  <a16:creationId xmlns:a16="http://schemas.microsoft.com/office/drawing/2014/main" id="{31DDE559-34E1-B9CF-E36A-639796704995}"/>
                </a:ext>
              </a:extLst>
            </p:cNvPr>
            <p:cNvSpPr txBox="1"/>
            <p:nvPr/>
          </p:nvSpPr>
          <p:spPr>
            <a:xfrm>
              <a:off x="2836359" y="2110171"/>
              <a:ext cx="3635539" cy="849603"/>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ĐỐI TƯỢNG ĐIỀU KHIỂN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6" name="TextBox 5">
            <a:extLst>
              <a:ext uri="{FF2B5EF4-FFF2-40B4-BE49-F238E27FC236}">
                <a16:creationId xmlns:a16="http://schemas.microsoft.com/office/drawing/2014/main" id="{E829899B-2B1D-E667-C98A-FFC660D75196}"/>
              </a:ext>
            </a:extLst>
          </p:cNvPr>
          <p:cNvSpPr txBox="1"/>
          <p:nvPr/>
        </p:nvSpPr>
        <p:spPr>
          <a:xfrm>
            <a:off x="743578" y="1570537"/>
            <a:ext cx="10781881" cy="419166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dùng chung cho các đối tượng điều khiển: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Enable: Kích hoạt đối tượng điều khiển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Name: Tên của đối tượng điều khiển trong chương trình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Visible: Ẩn hiện đối tượng điều khiển trên form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Size: Kích thước của đối tượng điều khiển, bao gồm chiều rộng và chiều cao</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Location: Vị trí của đối tượng điều khiển trên giao diện người dùng, bao gồm vị trí toạ độ x và y.</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TabIndex: Xác định vị trí của đối tượng điều khiển trong thứ tự tab của giao diện người dùng. Thuộc tính này quyết định thứ tự các đối tượng điều khiển được chọn khi người dùng nhấn phím Tab trên bàn phím.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2924364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167C0FF-92F9-35C7-5FC0-646F76293C79}"/>
              </a:ext>
            </a:extLst>
          </p:cNvPr>
          <p:cNvGrpSpPr/>
          <p:nvPr/>
        </p:nvGrpSpPr>
        <p:grpSpPr>
          <a:xfrm>
            <a:off x="643467" y="1117683"/>
            <a:ext cx="4183721" cy="963001"/>
            <a:chOff x="643467" y="1117683"/>
            <a:chExt cx="4183721" cy="963001"/>
          </a:xfrm>
        </p:grpSpPr>
        <p:sp>
          <p:nvSpPr>
            <p:cNvPr id="2" name="TextBox 37">
              <a:extLst>
                <a:ext uri="{FF2B5EF4-FFF2-40B4-BE49-F238E27FC236}">
                  <a16:creationId xmlns:a16="http://schemas.microsoft.com/office/drawing/2014/main" id="{676D6B67-A213-07D6-83B6-438CCB366824}"/>
                </a:ext>
              </a:extLst>
            </p:cNvPr>
            <p:cNvSpPr txBox="1"/>
            <p:nvPr/>
          </p:nvSpPr>
          <p:spPr>
            <a:xfrm>
              <a:off x="643467" y="1117683"/>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5838EEF4-6092-4904-B1F4-EE6EF2FCF1ED}"/>
                </a:ext>
              </a:extLst>
            </p:cNvPr>
            <p:cNvSpPr txBox="1"/>
            <p:nvPr/>
          </p:nvSpPr>
          <p:spPr>
            <a:xfrm>
              <a:off x="1213263" y="117690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Button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5" name="TextBox 4">
            <a:extLst>
              <a:ext uri="{FF2B5EF4-FFF2-40B4-BE49-F238E27FC236}">
                <a16:creationId xmlns:a16="http://schemas.microsoft.com/office/drawing/2014/main" id="{EB99D238-7388-73AE-348E-A487C0BDFFBA}"/>
              </a:ext>
            </a:extLst>
          </p:cNvPr>
          <p:cNvSpPr txBox="1"/>
          <p:nvPr/>
        </p:nvSpPr>
        <p:spPr>
          <a:xfrm>
            <a:off x="643467" y="2080684"/>
            <a:ext cx="5501228" cy="3248900"/>
          </a:xfrm>
          <a:prstGeom prst="rect">
            <a:avLst/>
          </a:prstGeom>
          <a:noFill/>
        </p:spPr>
        <p:txBody>
          <a:bodyPr wrap="square">
            <a:spAutoFit/>
          </a:bodyPr>
          <a:lstStyle/>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Chức năng: </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Button là đối tượng điều khiển thực hiện một hành động khi người dùng nhấn vào</a:t>
            </a:r>
            <a:endParaRPr lang="en-US" sz="1980" kern="1200">
              <a:solidFill>
                <a:schemeClr val="bg1"/>
              </a:solidFill>
              <a:latin typeface="Cambria" panose="02040503050406030204" pitchFamily="18" charset="0"/>
              <a:ea typeface="+mn-ea"/>
              <a:cs typeface="Times New Roman" panose="02020603050405020304" pitchFamily="18" charset="0"/>
            </a:endParaRPr>
          </a:p>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Text: Văn bản hiển thị trên nút</a:t>
            </a:r>
            <a:endParaRPr lang="en-US" sz="1980" kern="1200">
              <a:solidFill>
                <a:schemeClr val="bg1"/>
              </a:solidFill>
              <a:latin typeface="Cambria" panose="02040503050406030204" pitchFamily="18" charset="0"/>
              <a:ea typeface="+mn-ea"/>
              <a:cs typeface="Times New Roman" panose="02020603050405020304" pitchFamily="18" charset="0"/>
            </a:endParaRPr>
          </a:p>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spcAft>
                <a:spcPts val="990"/>
              </a:spcAft>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Click: Kích hoạt khi nút ấn được nhấn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026" name="Picture 2" descr="Căn Bản UI: Thiết Kế Button - POLYART - Traning Art Design">
            <a:extLst>
              <a:ext uri="{FF2B5EF4-FFF2-40B4-BE49-F238E27FC236}">
                <a16:creationId xmlns:a16="http://schemas.microsoft.com/office/drawing/2014/main" id="{EF0B4F9E-6B16-2534-CF67-D0546ED3C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171" y="2377794"/>
            <a:ext cx="4483362" cy="33625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6166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42AAAF-6E77-88CB-DADB-771B7EF8A1D3}"/>
              </a:ext>
            </a:extLst>
          </p:cNvPr>
          <p:cNvGrpSpPr/>
          <p:nvPr/>
        </p:nvGrpSpPr>
        <p:grpSpPr>
          <a:xfrm>
            <a:off x="924821" y="544927"/>
            <a:ext cx="4183721" cy="963001"/>
            <a:chOff x="643467" y="1117683"/>
            <a:chExt cx="4183721" cy="963001"/>
          </a:xfrm>
        </p:grpSpPr>
        <p:sp>
          <p:nvSpPr>
            <p:cNvPr id="3" name="TextBox 37">
              <a:extLst>
                <a:ext uri="{FF2B5EF4-FFF2-40B4-BE49-F238E27FC236}">
                  <a16:creationId xmlns:a16="http://schemas.microsoft.com/office/drawing/2014/main" id="{BB87152A-5CC2-E26F-C8C9-10255A63B532}"/>
                </a:ext>
              </a:extLst>
            </p:cNvPr>
            <p:cNvSpPr txBox="1"/>
            <p:nvPr/>
          </p:nvSpPr>
          <p:spPr>
            <a:xfrm>
              <a:off x="643467" y="1117683"/>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 name="TextBox 39">
              <a:extLst>
                <a:ext uri="{FF2B5EF4-FFF2-40B4-BE49-F238E27FC236}">
                  <a16:creationId xmlns:a16="http://schemas.microsoft.com/office/drawing/2014/main" id="{8CB1CD00-24C9-B251-CFBE-9E2693ECAF1E}"/>
                </a:ext>
              </a:extLst>
            </p:cNvPr>
            <p:cNvSpPr txBox="1"/>
            <p:nvPr/>
          </p:nvSpPr>
          <p:spPr>
            <a:xfrm>
              <a:off x="1213263" y="117690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Text Box</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9" name="TextBox 8">
            <a:extLst>
              <a:ext uri="{FF2B5EF4-FFF2-40B4-BE49-F238E27FC236}">
                <a16:creationId xmlns:a16="http://schemas.microsoft.com/office/drawing/2014/main" id="{07A7C5CC-1E33-D04D-CAA2-37884F9B65E2}"/>
              </a:ext>
            </a:extLst>
          </p:cNvPr>
          <p:cNvSpPr txBox="1"/>
          <p:nvPr/>
        </p:nvSpPr>
        <p:spPr>
          <a:xfrm>
            <a:off x="786284" y="1448704"/>
            <a:ext cx="6094324" cy="5028236"/>
          </a:xfrm>
          <a:prstGeom prst="rect">
            <a:avLst/>
          </a:prstGeom>
          <a:noFill/>
        </p:spPr>
        <p:txBody>
          <a:bodyPr wrap="square">
            <a:spAutoFit/>
          </a:bodyPr>
          <a:lstStyle/>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TextBox là đối trượng điều khiển để người dùng nhập liệu</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trong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MultiLine: Cho phép nhập liệu trên nhiều dòng văn bản</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ReadOnly: Thuộc tính chỉ đọc nếu là True</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Clear: Xoá nội dung trong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AppendText: Thêm nội dung vào phía cuối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TextBox thay đổi</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A2B7BF9-A08A-A1F1-17BB-578226977AD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02" b="89744" l="6166" r="98073">
                        <a14:foregroundMark x1="7514" y1="34615" x2="7514" y2="34615"/>
                        <a14:foregroundMark x1="6551" y1="34615" x2="6551" y2="34615"/>
                        <a14:foregroundMark x1="6358" y1="35470" x2="6358" y2="35470"/>
                        <a14:foregroundMark x1="11368" y1="86752" x2="11368" y2="86752"/>
                        <a14:foregroundMark x1="94412" y1="36752" x2="94412" y2="36752"/>
                        <a14:foregroundMark x1="98073" y1="37179" x2="98073" y2="37179"/>
                      </a14:backgroundRemoval>
                    </a14:imgEffect>
                  </a14:imgLayer>
                </a14:imgProps>
              </a:ext>
            </a:extLst>
          </a:blip>
          <a:stretch>
            <a:fillRect/>
          </a:stretch>
        </p:blipFill>
        <p:spPr>
          <a:xfrm>
            <a:off x="6880608" y="2515386"/>
            <a:ext cx="4944165" cy="2229161"/>
          </a:xfrm>
          <a:prstGeom prst="rect">
            <a:avLst/>
          </a:prstGeom>
        </p:spPr>
      </p:pic>
    </p:spTree>
    <p:extLst>
      <p:ext uri="{BB962C8B-B14F-4D97-AF65-F5344CB8AC3E}">
        <p14:creationId xmlns:p14="http://schemas.microsoft.com/office/powerpoint/2010/main" val="248490154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19ECB5C8-1963-7B89-5EE5-437DF556BF35}"/>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BF6FF985-A454-DC00-FB71-A5CCCC13C6CE}"/>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Check Box</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11226FFD-BA65-35DE-70DC-215BD81020A8}"/>
              </a:ext>
            </a:extLst>
          </p:cNvPr>
          <p:cNvSpPr txBox="1"/>
          <p:nvPr/>
        </p:nvSpPr>
        <p:spPr>
          <a:xfrm>
            <a:off x="924821" y="1641126"/>
            <a:ext cx="6094324" cy="419166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CheckBox là đối tượng điều khiển để người dùng chọn hoặc bỏ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hiển thị cạnh CheckBox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Checked: Trạng thái chọn hay không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CheckedChanged: Kích hoạt khi trạng thái check của CheckBox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3074" name="Picture 2" descr="3+ thông tin hữu ích về Checkbox HTML - Tin tức tên miền hosting">
            <a:extLst>
              <a:ext uri="{FF2B5EF4-FFF2-40B4-BE49-F238E27FC236}">
                <a16:creationId xmlns:a16="http://schemas.microsoft.com/office/drawing/2014/main" id="{9408D3E8-C6EB-04A5-2745-7912C6ED97B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31071" y1="41944" x2="20179" y2="57222"/>
                        <a14:foregroundMark x1="36429" y1="35556" x2="29107" y2="64722"/>
                        <a14:foregroundMark x1="16607" y1="40833" x2="29643" y2="37778"/>
                        <a14:foregroundMark x1="29643" y1="37778" x2="31786" y2="39722"/>
                        <a14:foregroundMark x1="10000" y1="28333" x2="10179" y2="66944"/>
                        <a14:foregroundMark x1="10179" y1="66944" x2="23393" y2="76944"/>
                        <a14:foregroundMark x1="23393" y1="76944" x2="30512" y2="77394"/>
                        <a14:foregroundMark x1="37912" y1="73925" x2="43571" y2="57222"/>
                        <a14:foregroundMark x1="43571" y1="57222" x2="44464" y2="35278"/>
                        <a14:foregroundMark x1="44464" y1="35278" x2="30893" y2="25556"/>
                        <a14:foregroundMark x1="30893" y1="25556" x2="17321" y2="22500"/>
                        <a14:foregroundMark x1="17321" y1="22500" x2="10536" y2="28889"/>
                        <a14:foregroundMark x1="13750" y1="31944" x2="31250" y2="61389"/>
                        <a14:foregroundMark x1="31250" y1="61389" x2="35000" y2="63611"/>
                        <a14:foregroundMark x1="63929" y1="34444" x2="74464" y2="52500"/>
                        <a14:foregroundMark x1="74464" y1="52500" x2="75179" y2="52778"/>
                        <a14:foregroundMark x1="77143" y1="35000" x2="64821" y2="42500"/>
                        <a14:foregroundMark x1="75893" y1="30556" x2="65714" y2="31944"/>
                        <a14:foregroundMark x1="78214" y1="32778" x2="85357" y2="35000"/>
                        <a14:foregroundMark x1="86071" y1="38889" x2="82500" y2="62222"/>
                        <a14:foregroundMark x1="82321" y1="62222" x2="68750" y2="64722"/>
                        <a14:foregroundMark x1="68750" y1="64722" x2="68750" y2="64722"/>
                        <a14:foregroundMark x1="85357" y1="64167" x2="70714" y2="65278"/>
                        <a14:foregroundMark x1="71607" y1="69444" x2="60536" y2="66389"/>
                        <a14:backgroundMark x1="36250" y1="80000" x2="33929" y2="79444"/>
                        <a14:backgroundMark x1="37857" y1="78889" x2="37857" y2="78889"/>
                        <a14:backgroundMark x1="35536" y1="77500" x2="35536" y2="77500"/>
                        <a14:backgroundMark x1="38571" y1="78889" x2="34821" y2="79444"/>
                        <a14:backgroundMark x1="29643" y1="79444" x2="36250" y2="80000"/>
                        <a14:backgroundMark x1="31071" y1="80000" x2="32143" y2="80000"/>
                        <a14:backgroundMark x1="35536" y1="79722" x2="37857" y2="78889"/>
                        <a14:backgroundMark x1="35000" y1="78333" x2="38750" y2="80000"/>
                      </a14:backgroundRemoval>
                    </a14:imgEffect>
                  </a14:imgLayer>
                </a14:imgProps>
              </a:ext>
              <a:ext uri="{28A0092B-C50C-407E-A947-70E740481C1C}">
                <a14:useLocalDpi xmlns:a14="http://schemas.microsoft.com/office/drawing/2010/main" val="0"/>
              </a:ext>
            </a:extLst>
          </a:blip>
          <a:srcRect/>
          <a:stretch>
            <a:fillRect/>
          </a:stretch>
        </p:blipFill>
        <p:spPr bwMode="auto">
          <a:xfrm>
            <a:off x="7392539" y="2481942"/>
            <a:ext cx="4254337" cy="2734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57781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E429559-BD8C-B716-720D-546A2F37E7A5}"/>
              </a:ext>
            </a:extLst>
          </p:cNvPr>
          <p:cNvGrpSpPr/>
          <p:nvPr/>
        </p:nvGrpSpPr>
        <p:grpSpPr>
          <a:xfrm>
            <a:off x="924821" y="544927"/>
            <a:ext cx="4183721" cy="963001"/>
            <a:chOff x="924821" y="544927"/>
            <a:chExt cx="4183721" cy="963001"/>
          </a:xfrm>
        </p:grpSpPr>
        <p:sp>
          <p:nvSpPr>
            <p:cNvPr id="4" name="TextBox 37">
              <a:extLst>
                <a:ext uri="{FF2B5EF4-FFF2-40B4-BE49-F238E27FC236}">
                  <a16:creationId xmlns:a16="http://schemas.microsoft.com/office/drawing/2014/main" id="{CFCD634B-1F66-0DF8-5417-4CA266437EA4}"/>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r>
                <a:rPr lang="en-US" altLang="zh-CN" sz="4435"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BD137872-6CDD-8469-4BA7-0B4EDC496C31}"/>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Radio Button</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8" name="TextBox 7">
            <a:extLst>
              <a:ext uri="{FF2B5EF4-FFF2-40B4-BE49-F238E27FC236}">
                <a16:creationId xmlns:a16="http://schemas.microsoft.com/office/drawing/2014/main" id="{42BBA2E5-C299-A892-BC00-CE8FF34567B9}"/>
              </a:ext>
            </a:extLst>
          </p:cNvPr>
          <p:cNvSpPr txBox="1"/>
          <p:nvPr/>
        </p:nvSpPr>
        <p:spPr>
          <a:xfrm>
            <a:off x="928800" y="1517586"/>
            <a:ext cx="6094324" cy="419166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RadioButton là đối tượng điều khiển dùng để chọn một tuỳ chọn trong một nhóm các tuỳ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hiển thị cạnh các RadioButton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Checked: Trạng thái chọn hay không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TextBox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4098" name="Picture 2" descr="Test Case For Radio Button &amp; How to Write It?">
            <a:extLst>
              <a:ext uri="{FF2B5EF4-FFF2-40B4-BE49-F238E27FC236}">
                <a16:creationId xmlns:a16="http://schemas.microsoft.com/office/drawing/2014/main" id="{04EDC2FF-8544-AAAE-A7B3-DA5073BE0C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8198" y="2394846"/>
            <a:ext cx="3762356" cy="2408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2151165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6" y="186"/>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423879"/>
            <a:ext cx="2542684" cy="901229"/>
            <a:chOff x="4848334" y="454116"/>
            <a:chExt cx="2542684" cy="901229"/>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598404" y="454116"/>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 name="TextBox 40">
            <a:extLst>
              <a:ext uri="{FF2B5EF4-FFF2-40B4-BE49-F238E27FC236}">
                <a16:creationId xmlns:a16="http://schemas.microsoft.com/office/drawing/2014/main" id="{3F9B27B3-959C-44F4-855D-EC076D0344DD}"/>
              </a:ext>
            </a:extLst>
          </p:cNvPr>
          <p:cNvSpPr txBox="1"/>
          <p:nvPr/>
        </p:nvSpPr>
        <p:spPr>
          <a:xfrm>
            <a:off x="9356049" y="5041639"/>
            <a:ext cx="2835953" cy="249137"/>
          </a:xfrm>
          <a:prstGeom prst="rect">
            <a:avLst/>
          </a:prstGeom>
        </p:spPr>
        <p:txBody>
          <a:bodyPr vert="horz" wrap="square" lIns="466088" tIns="0" rIns="0" bIns="0" anchor="ctr" anchorCtr="0">
            <a:normAutofit/>
          </a:bodyPr>
          <a:lstStyle/>
          <a:p>
            <a:pPr>
              <a:lnSpc>
                <a:spcPct val="120000"/>
              </a:lnSpc>
            </a:pPr>
            <a:endParaRPr lang="zh-CN" altLang="en-US"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nvGrpSpPr>
          <p:cNvPr id="35" name="Group 41">
            <a:extLst>
              <a:ext uri="{FF2B5EF4-FFF2-40B4-BE49-F238E27FC236}">
                <a16:creationId xmlns:a16="http://schemas.microsoft.com/office/drawing/2014/main" id="{D8502B03-ECF1-490B-9DF2-F7ACD07E65E0}"/>
              </a:ext>
            </a:extLst>
          </p:cNvPr>
          <p:cNvGrpSpPr/>
          <p:nvPr/>
        </p:nvGrpSpPr>
        <p:grpSpPr>
          <a:xfrm>
            <a:off x="2101556" y="2133084"/>
            <a:ext cx="4289001" cy="687369"/>
            <a:chOff x="6707592" y="816352"/>
            <a:chExt cx="4417022" cy="707886"/>
          </a:xfrm>
        </p:grpSpPr>
        <p:sp>
          <p:nvSpPr>
            <p:cNvPr id="36" name="TextBox 42">
              <a:extLst>
                <a:ext uri="{FF2B5EF4-FFF2-40B4-BE49-F238E27FC236}">
                  <a16:creationId xmlns:a16="http://schemas.microsoft.com/office/drawing/2014/main" id="{124EA4FC-4364-45FA-A752-8411330A47A3}"/>
                </a:ext>
              </a:extLst>
            </p:cNvPr>
            <p:cNvSpPr txBox="1"/>
            <p:nvPr/>
          </p:nvSpPr>
          <p:spPr>
            <a:xfrm>
              <a:off x="6707592" y="816352"/>
              <a:ext cx="718466" cy="707886"/>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8" name="TextBox 44">
              <a:extLst>
                <a:ext uri="{FF2B5EF4-FFF2-40B4-BE49-F238E27FC236}">
                  <a16:creationId xmlns:a16="http://schemas.microsoft.com/office/drawing/2014/main" id="{C20B782B-626F-46B9-9761-DDE4F40385A2}"/>
                </a:ext>
              </a:extLst>
            </p:cNvPr>
            <p:cNvSpPr txBox="1"/>
            <p:nvPr/>
          </p:nvSpPr>
          <p:spPr>
            <a:xfrm>
              <a:off x="7162041" y="863305"/>
              <a:ext cx="3962573" cy="613980"/>
            </a:xfrm>
            <a:prstGeom prst="rect">
              <a:avLst/>
            </a:prstGeom>
            <a:noFill/>
          </p:spPr>
          <p:txBody>
            <a:bodyPr wrap="none" lIns="466088" tIns="0" rIns="0" bIns="0" anchor="ctr" anchorCtr="0">
              <a:norm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9" name="Group 8">
            <a:extLst>
              <a:ext uri="{FF2B5EF4-FFF2-40B4-BE49-F238E27FC236}">
                <a16:creationId xmlns:a16="http://schemas.microsoft.com/office/drawing/2014/main" id="{1A1F7E10-5A05-D4F5-A739-9A58EA42318E}"/>
              </a:ext>
            </a:extLst>
          </p:cNvPr>
          <p:cNvGrpSpPr/>
          <p:nvPr/>
        </p:nvGrpSpPr>
        <p:grpSpPr>
          <a:xfrm>
            <a:off x="2101556" y="2848243"/>
            <a:ext cx="4263054" cy="687370"/>
            <a:chOff x="2101556" y="2848243"/>
            <a:chExt cx="4263054" cy="687370"/>
          </a:xfrm>
        </p:grpSpPr>
        <p:sp>
          <p:nvSpPr>
            <p:cNvPr id="41" name="TextBox 47">
              <a:extLst>
                <a:ext uri="{FF2B5EF4-FFF2-40B4-BE49-F238E27FC236}">
                  <a16:creationId xmlns:a16="http://schemas.microsoft.com/office/drawing/2014/main" id="{E4B351FE-0728-44F1-82B5-B496EDC297CC}"/>
                </a:ext>
              </a:extLst>
            </p:cNvPr>
            <p:cNvSpPr txBox="1"/>
            <p:nvPr/>
          </p:nvSpPr>
          <p:spPr>
            <a:xfrm>
              <a:off x="2101556" y="2848243"/>
              <a:ext cx="711651" cy="687370"/>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3" name="TextBox 49">
              <a:extLst>
                <a:ext uri="{FF2B5EF4-FFF2-40B4-BE49-F238E27FC236}">
                  <a16:creationId xmlns:a16="http://schemas.microsoft.com/office/drawing/2014/main" id="{2ACEAD09-E2AE-4AC9-9F6A-708E06C14992}"/>
                </a:ext>
              </a:extLst>
            </p:cNvPr>
            <p:cNvSpPr txBox="1"/>
            <p:nvPr/>
          </p:nvSpPr>
          <p:spPr>
            <a:xfrm>
              <a:off x="2516887" y="2911305"/>
              <a:ext cx="3847723" cy="546909"/>
            </a:xfrm>
            <a:prstGeom prst="rect">
              <a:avLst/>
            </a:prstGeom>
            <a:noFill/>
          </p:spPr>
          <p:txBody>
            <a:bodyPr wrap="none" lIns="466088" tIns="0" rIns="0" bIns="0" anchor="ctr"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14" name="Group 13">
            <a:extLst>
              <a:ext uri="{FF2B5EF4-FFF2-40B4-BE49-F238E27FC236}">
                <a16:creationId xmlns:a16="http://schemas.microsoft.com/office/drawing/2014/main" id="{6440FD8F-2002-686E-3826-635F817EC1C9}"/>
              </a:ext>
            </a:extLst>
          </p:cNvPr>
          <p:cNvGrpSpPr/>
          <p:nvPr/>
        </p:nvGrpSpPr>
        <p:grpSpPr>
          <a:xfrm>
            <a:off x="2122117" y="4137522"/>
            <a:ext cx="4200226" cy="1062208"/>
            <a:chOff x="2571969" y="4029672"/>
            <a:chExt cx="4200226" cy="1062208"/>
          </a:xfrm>
        </p:grpSpPr>
        <p:sp>
          <p:nvSpPr>
            <p:cNvPr id="10" name="TextBox 49">
              <a:extLst>
                <a:ext uri="{FF2B5EF4-FFF2-40B4-BE49-F238E27FC236}">
                  <a16:creationId xmlns:a16="http://schemas.microsoft.com/office/drawing/2014/main" id="{EC96B731-591B-A7D0-9B0A-281F85D8E7F9}"/>
                </a:ext>
              </a:extLst>
            </p:cNvPr>
            <p:cNvSpPr txBox="1"/>
            <p:nvPr/>
          </p:nvSpPr>
          <p:spPr>
            <a:xfrm>
              <a:off x="2924472" y="4099902"/>
              <a:ext cx="3847723" cy="991978"/>
            </a:xfrm>
            <a:prstGeom prst="rect">
              <a:avLst/>
            </a:prstGeom>
            <a:noFill/>
          </p:spPr>
          <p:txBody>
            <a:bodyPr wrap="none" lIns="466088" tIns="0" rIns="0" bIns="0" anchor="ctr"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 CÁC KIẾN THỨC MÔN HỌC </a:t>
              </a:r>
            </a:p>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ĐỂ GIẢI QUYẾT ĐỀ TÀI</a:t>
              </a:r>
            </a:p>
          </p:txBody>
        </p:sp>
        <p:sp>
          <p:nvSpPr>
            <p:cNvPr id="19" name="TextBox 52">
              <a:extLst>
                <a:ext uri="{FF2B5EF4-FFF2-40B4-BE49-F238E27FC236}">
                  <a16:creationId xmlns:a16="http://schemas.microsoft.com/office/drawing/2014/main" id="{8FB97CF2-9C24-8244-160C-7997AB5EDF74}"/>
                </a:ext>
              </a:extLst>
            </p:cNvPr>
            <p:cNvSpPr txBox="1"/>
            <p:nvPr/>
          </p:nvSpPr>
          <p:spPr>
            <a:xfrm>
              <a:off x="2571969" y="4029672"/>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grpSp>
      <p:grpSp>
        <p:nvGrpSpPr>
          <p:cNvPr id="5" name="Group 4">
            <a:extLst>
              <a:ext uri="{FF2B5EF4-FFF2-40B4-BE49-F238E27FC236}">
                <a16:creationId xmlns:a16="http://schemas.microsoft.com/office/drawing/2014/main" id="{3F065B42-D053-EC26-C967-3A4E576C1360}"/>
              </a:ext>
            </a:extLst>
          </p:cNvPr>
          <p:cNvGrpSpPr/>
          <p:nvPr/>
        </p:nvGrpSpPr>
        <p:grpSpPr>
          <a:xfrm>
            <a:off x="2122117" y="3498070"/>
            <a:ext cx="4194278" cy="687369"/>
            <a:chOff x="1493963" y="4419894"/>
            <a:chExt cx="4194278" cy="687369"/>
          </a:xfrm>
        </p:grpSpPr>
        <p:sp>
          <p:nvSpPr>
            <p:cNvPr id="46" name="TextBox 52">
              <a:extLst>
                <a:ext uri="{FF2B5EF4-FFF2-40B4-BE49-F238E27FC236}">
                  <a16:creationId xmlns:a16="http://schemas.microsoft.com/office/drawing/2014/main" id="{936740CF-17BE-4832-A0E6-C68474AA024C}"/>
                </a:ext>
              </a:extLst>
            </p:cNvPr>
            <p:cNvSpPr txBox="1"/>
            <p:nvPr/>
          </p:nvSpPr>
          <p:spPr>
            <a:xfrm>
              <a:off x="1493963" y="4419894"/>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1" name="TextBox 49">
              <a:extLst>
                <a:ext uri="{FF2B5EF4-FFF2-40B4-BE49-F238E27FC236}">
                  <a16:creationId xmlns:a16="http://schemas.microsoft.com/office/drawing/2014/main" id="{71A66853-0684-6C94-7A70-E9AD8A9AEFFF}"/>
                </a:ext>
              </a:extLst>
            </p:cNvPr>
            <p:cNvSpPr txBox="1"/>
            <p:nvPr/>
          </p:nvSpPr>
          <p:spPr>
            <a:xfrm>
              <a:off x="1840518" y="4490124"/>
              <a:ext cx="3847723" cy="546909"/>
            </a:xfrm>
            <a:prstGeom prst="rect">
              <a:avLst/>
            </a:prstGeom>
            <a:noFill/>
          </p:spPr>
          <p:txBody>
            <a:bodyPr wrap="none" lIns="466088" tIns="0" rIns="0" bIns="0" anchor="ctr"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VẤN ĐỀ CẦN TRIỂN KHAI</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15" name="Group 14">
            <a:extLst>
              <a:ext uri="{FF2B5EF4-FFF2-40B4-BE49-F238E27FC236}">
                <a16:creationId xmlns:a16="http://schemas.microsoft.com/office/drawing/2014/main" id="{0D89B915-BD45-91AC-6F32-F949B63ABFF1}"/>
              </a:ext>
            </a:extLst>
          </p:cNvPr>
          <p:cNvGrpSpPr/>
          <p:nvPr/>
        </p:nvGrpSpPr>
        <p:grpSpPr>
          <a:xfrm>
            <a:off x="2153212" y="5177801"/>
            <a:ext cx="6893686" cy="693262"/>
            <a:chOff x="2153212" y="5177801"/>
            <a:chExt cx="6893686" cy="693262"/>
          </a:xfrm>
        </p:grpSpPr>
        <p:sp>
          <p:nvSpPr>
            <p:cNvPr id="13" name="TextBox 52">
              <a:extLst>
                <a:ext uri="{FF2B5EF4-FFF2-40B4-BE49-F238E27FC236}">
                  <a16:creationId xmlns:a16="http://schemas.microsoft.com/office/drawing/2014/main" id="{9FD24518-4DA7-21CF-9AC3-2AA0F01B555B}"/>
                </a:ext>
              </a:extLst>
            </p:cNvPr>
            <p:cNvSpPr txBox="1"/>
            <p:nvPr/>
          </p:nvSpPr>
          <p:spPr>
            <a:xfrm>
              <a:off x="2153212" y="5177801"/>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06</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16" name="TextBox 15">
              <a:extLst>
                <a:ext uri="{FF2B5EF4-FFF2-40B4-BE49-F238E27FC236}">
                  <a16:creationId xmlns:a16="http://schemas.microsoft.com/office/drawing/2014/main" id="{00AE8E3F-87E0-5ADB-7901-D5D49A003058}"/>
                </a:ext>
              </a:extLst>
            </p:cNvPr>
            <p:cNvSpPr txBox="1"/>
            <p:nvPr/>
          </p:nvSpPr>
          <p:spPr>
            <a:xfrm>
              <a:off x="2849298" y="5317065"/>
              <a:ext cx="6197600" cy="553998"/>
            </a:xfrm>
            <a:prstGeom prst="rect">
              <a:avLst/>
            </a:prstGeom>
            <a:noFill/>
          </p:spPr>
          <p:txBody>
            <a:bodyPr wrap="square" anchor="ctr">
              <a:sp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a:t>
              </a:r>
            </a:p>
          </p:txBody>
        </p:sp>
      </p:grpSp>
      <p:grpSp>
        <p:nvGrpSpPr>
          <p:cNvPr id="18" name="Group 17">
            <a:extLst>
              <a:ext uri="{FF2B5EF4-FFF2-40B4-BE49-F238E27FC236}">
                <a16:creationId xmlns:a16="http://schemas.microsoft.com/office/drawing/2014/main" id="{BBCCAEA4-105D-51E9-36E5-0F7D9D0DF420}"/>
              </a:ext>
            </a:extLst>
          </p:cNvPr>
          <p:cNvGrpSpPr/>
          <p:nvPr/>
        </p:nvGrpSpPr>
        <p:grpSpPr>
          <a:xfrm>
            <a:off x="2153212" y="5829312"/>
            <a:ext cx="6933685" cy="687369"/>
            <a:chOff x="2153212" y="5829312"/>
            <a:chExt cx="6933685" cy="687369"/>
          </a:xfrm>
        </p:grpSpPr>
        <p:sp>
          <p:nvSpPr>
            <p:cNvPr id="17" name="TextBox 52">
              <a:extLst>
                <a:ext uri="{FF2B5EF4-FFF2-40B4-BE49-F238E27FC236}">
                  <a16:creationId xmlns:a16="http://schemas.microsoft.com/office/drawing/2014/main" id="{7A4D49BA-9C51-AA10-2817-DF232A2C6AB9}"/>
                </a:ext>
              </a:extLst>
            </p:cNvPr>
            <p:cNvSpPr txBox="1"/>
            <p:nvPr/>
          </p:nvSpPr>
          <p:spPr>
            <a:xfrm>
              <a:off x="2153212" y="5829312"/>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2" name="TextBox 21">
              <a:extLst>
                <a:ext uri="{FF2B5EF4-FFF2-40B4-BE49-F238E27FC236}">
                  <a16:creationId xmlns:a16="http://schemas.microsoft.com/office/drawing/2014/main" id="{2CBDF7FC-FFA6-0083-B517-988821DEC81C}"/>
                </a:ext>
              </a:extLst>
            </p:cNvPr>
            <p:cNvSpPr txBox="1"/>
            <p:nvPr/>
          </p:nvSpPr>
          <p:spPr>
            <a:xfrm>
              <a:off x="2889297" y="5930017"/>
              <a:ext cx="6197600" cy="553998"/>
            </a:xfrm>
            <a:prstGeom prst="rect">
              <a:avLst/>
            </a:prstGeom>
            <a:noFill/>
          </p:spPr>
          <p:txBody>
            <a:bodyPr wrap="square" anchor="ctr">
              <a:sp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p>
          </p:txBody>
        </p:sp>
      </p:grpSp>
      <p:grpSp>
        <p:nvGrpSpPr>
          <p:cNvPr id="20" name="Group 19">
            <a:extLst>
              <a:ext uri="{FF2B5EF4-FFF2-40B4-BE49-F238E27FC236}">
                <a16:creationId xmlns:a16="http://schemas.microsoft.com/office/drawing/2014/main" id="{7A31A97F-7C56-2CB3-E3B2-F1E45A270F85}"/>
              </a:ext>
            </a:extLst>
          </p:cNvPr>
          <p:cNvGrpSpPr/>
          <p:nvPr/>
        </p:nvGrpSpPr>
        <p:grpSpPr>
          <a:xfrm>
            <a:off x="2106988" y="1418718"/>
            <a:ext cx="3236059" cy="755696"/>
            <a:chOff x="2106988" y="1418718"/>
            <a:chExt cx="3236059" cy="755696"/>
          </a:xfrm>
        </p:grpSpPr>
        <p:sp>
          <p:nvSpPr>
            <p:cNvPr id="31" name="TextBox 37">
              <a:extLst>
                <a:ext uri="{FF2B5EF4-FFF2-40B4-BE49-F238E27FC236}">
                  <a16:creationId xmlns:a16="http://schemas.microsoft.com/office/drawing/2014/main" id="{C70B49ED-A70A-40B2-9AAB-7FF7B9EA1325}"/>
                </a:ext>
              </a:extLst>
            </p:cNvPr>
            <p:cNvSpPr txBox="1"/>
            <p:nvPr/>
          </p:nvSpPr>
          <p:spPr>
            <a:xfrm>
              <a:off x="2106988" y="1418718"/>
              <a:ext cx="739813" cy="755696"/>
            </a:xfrm>
            <a:prstGeom prst="rect">
              <a:avLst/>
            </a:prstGeom>
            <a:noFill/>
          </p:spPr>
          <p:txBody>
            <a:bodyPr wrap="none" anchor="ctr">
              <a:noAutofit/>
            </a:bodyPr>
            <a:lstStyle/>
            <a:p>
              <a:pPr algn="ctr"/>
              <a:r>
                <a:rPr lang="en-US" altLang="zh-CN" sz="3500" b="1" dirty="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3500" dirty="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3" name="TextBox 39">
              <a:extLst>
                <a:ext uri="{FF2B5EF4-FFF2-40B4-BE49-F238E27FC236}">
                  <a16:creationId xmlns:a16="http://schemas.microsoft.com/office/drawing/2014/main" id="{9A73BD36-28C2-7C97-B52A-36F8BE620DEA}"/>
                </a:ext>
              </a:extLst>
            </p:cNvPr>
            <p:cNvSpPr txBox="1"/>
            <p:nvPr/>
          </p:nvSpPr>
          <p:spPr>
            <a:xfrm>
              <a:off x="2507094" y="1465194"/>
              <a:ext cx="2835953" cy="662745"/>
            </a:xfrm>
            <a:prstGeom prst="rect">
              <a:avLst/>
            </a:prstGeom>
            <a:noFill/>
          </p:spPr>
          <p:txBody>
            <a:bodyPr wrap="none" lIns="466088" tIns="0" rIns="0" bIns="0" anchor="ctr" anchorCtr="0">
              <a:normAutofit/>
            </a:bodyPr>
            <a:lstStyle/>
            <a:p>
              <a:r>
                <a:rPr lang="en-US" altLang="zh-CN" sz="3000"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3000" dirty="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Tree>
    <p:extLst>
      <p:ext uri="{BB962C8B-B14F-4D97-AF65-F5344CB8AC3E}">
        <p14:creationId xmlns:p14="http://schemas.microsoft.com/office/powerpoint/2010/main" val="16548340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fill="hold"/>
                                        <p:tgtEl>
                                          <p:spTgt spid="20"/>
                                        </p:tgtEl>
                                        <p:attrNameLst>
                                          <p:attrName>ppt_x</p:attrName>
                                        </p:attrNameLst>
                                      </p:cBhvr>
                                      <p:tavLst>
                                        <p:tav tm="0">
                                          <p:val>
                                            <p:strVal val="#ppt_x"/>
                                          </p:val>
                                        </p:tav>
                                        <p:tav tm="100000">
                                          <p:val>
                                            <p:strVal val="#ppt_x"/>
                                          </p:val>
                                        </p:tav>
                                      </p:tavLst>
                                    </p:anim>
                                    <p:anim calcmode="lin" valueType="num">
                                      <p:cBhvr additive="base">
                                        <p:cTn id="11" dur="500" fill="hold"/>
                                        <p:tgtEl>
                                          <p:spTgt spid="20"/>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200"/>
                                  </p:stCondLst>
                                  <p:childTnLst>
                                    <p:set>
                                      <p:cBhvr>
                                        <p:cTn id="13" dur="1" fill="hold">
                                          <p:stCondLst>
                                            <p:cond delay="0"/>
                                          </p:stCondLst>
                                        </p:cTn>
                                        <p:tgtEl>
                                          <p:spTgt spid="35"/>
                                        </p:tgtEl>
                                        <p:attrNameLst>
                                          <p:attrName>style.visibility</p:attrName>
                                        </p:attrNameLst>
                                      </p:cBhvr>
                                      <p:to>
                                        <p:strVal val="visible"/>
                                      </p:to>
                                    </p:set>
                                    <p:anim calcmode="lin" valueType="num">
                                      <p:cBhvr additive="base">
                                        <p:cTn id="14" dur="500" fill="hold"/>
                                        <p:tgtEl>
                                          <p:spTgt spid="35"/>
                                        </p:tgtEl>
                                        <p:attrNameLst>
                                          <p:attrName>ppt_x</p:attrName>
                                        </p:attrNameLst>
                                      </p:cBhvr>
                                      <p:tavLst>
                                        <p:tav tm="0">
                                          <p:val>
                                            <p:strVal val="#ppt_x"/>
                                          </p:val>
                                        </p:tav>
                                        <p:tav tm="100000">
                                          <p:val>
                                            <p:strVal val="#ppt_x"/>
                                          </p:val>
                                        </p:tav>
                                      </p:tavLst>
                                    </p:anim>
                                    <p:anim calcmode="lin" valueType="num">
                                      <p:cBhvr additive="base">
                                        <p:cTn id="15" dur="500" fill="hold"/>
                                        <p:tgtEl>
                                          <p:spTgt spid="35"/>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4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60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80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100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130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CF5B05AE-F867-A68D-8DCA-4D916C50275F}"/>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D34B6F8-33F4-1ECA-E267-4C1D79A92B2D}"/>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Combo Box</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812F475C-87A4-5733-50FA-AC0BF59CFDB0}"/>
              </a:ext>
            </a:extLst>
          </p:cNvPr>
          <p:cNvSpPr txBox="1"/>
          <p:nvPr/>
        </p:nvSpPr>
        <p:spPr>
          <a:xfrm>
            <a:off x="955326" y="1817535"/>
            <a:ext cx="5899116" cy="402841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ComboBox là đối tượng điều khiển hiển thị một danh sách các tuỳ chọn để người dùng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 Danh sách các mục trong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SelectedIndex: Chỉ mục của mục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SelectedItem: Mục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SelectedValue: Giá trị của mục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endParaRPr lang="en-US" sz="12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122" name="Picture 2" descr="Cách tạo Combo Box trong Excel - Học Excel Online Miễn Phí">
            <a:extLst>
              <a:ext uri="{FF2B5EF4-FFF2-40B4-BE49-F238E27FC236}">
                <a16:creationId xmlns:a16="http://schemas.microsoft.com/office/drawing/2014/main" id="{0F644FC9-C451-B155-530B-27560CAE9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4724" y="2774235"/>
            <a:ext cx="417195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35375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01523806-559F-D7C7-65F9-C273E47F5180}"/>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0501C07-D4D0-3BDC-CC16-CD139890F538}"/>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Combo Box</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650E1F2C-5F55-526A-A0F2-E29BFA54F604}"/>
              </a:ext>
            </a:extLst>
          </p:cNvPr>
          <p:cNvSpPr txBox="1"/>
          <p:nvPr/>
        </p:nvSpPr>
        <p:spPr>
          <a:xfrm>
            <a:off x="924821" y="1567153"/>
            <a:ext cx="9756949" cy="4653325"/>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Items.Clear: Xoá các mục trong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Items.Add: Thêm một mục vào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Items.Count: Đếm số mục trong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Items.Contains: Kiểm tra mục tồn tại trong ComboBox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Items.RemoveAt: Xoá mục tại chỉ mục được chỉ định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Items.Remove: Xoá mục có giá trị được chỉ định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SelectedIndexChanged: Kích hoạt khi chỉ mục chọn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SelectedValueChanged: Kích hoạt khi giá trị mục chọn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Picture 2" descr="Cách tạo Combo Box trong Excel - Học Excel Online Miễn Phí">
            <a:extLst>
              <a:ext uri="{FF2B5EF4-FFF2-40B4-BE49-F238E27FC236}">
                <a16:creationId xmlns:a16="http://schemas.microsoft.com/office/drawing/2014/main" id="{EE8BA6B9-3F10-657C-096F-5124BD4D3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7673" y="2774235"/>
            <a:ext cx="4171950" cy="195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72652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BEDB3291-2F50-8EDA-AFAB-4C00D9E8837A}"/>
              </a:ext>
            </a:extLst>
          </p:cNvPr>
          <p:cNvSpPr txBox="1"/>
          <p:nvPr/>
        </p:nvSpPr>
        <p:spPr>
          <a:xfrm>
            <a:off x="924821" y="544927"/>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r>
              <a:rPr lang="en-US" altLang="zh-CN" sz="4435"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6</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7AE7B85D-811E-3550-A4B5-C2E784BD5147}"/>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Label</a:t>
            </a:r>
          </a:p>
        </p:txBody>
      </p:sp>
      <p:sp>
        <p:nvSpPr>
          <p:cNvPr id="5" name="TextBox 4">
            <a:extLst>
              <a:ext uri="{FF2B5EF4-FFF2-40B4-BE49-F238E27FC236}">
                <a16:creationId xmlns:a16="http://schemas.microsoft.com/office/drawing/2014/main" id="{BE698438-F9FD-46BE-9979-AA2185836160}"/>
              </a:ext>
            </a:extLst>
          </p:cNvPr>
          <p:cNvSpPr txBox="1"/>
          <p:nvPr/>
        </p:nvSpPr>
        <p:spPr>
          <a:xfrm>
            <a:off x="924821" y="1926245"/>
            <a:ext cx="5496076" cy="234500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Label là đối tượng điều khiển hiển thị văn bản tĩnh trên form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Văn bản hiển thị trên Label</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6146" name="Picture 2" descr="VB.Net - Label Control">
            <a:extLst>
              <a:ext uri="{FF2B5EF4-FFF2-40B4-BE49-F238E27FC236}">
                <a16:creationId xmlns:a16="http://schemas.microsoft.com/office/drawing/2014/main" id="{52D3060C-AEDF-AF82-293E-02FE71B66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0897" y="1926245"/>
            <a:ext cx="5334000"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14697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4E30CCC7-CF0C-A680-2DD3-688D16A185FC}"/>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E2F6A0E4-88D5-C450-453F-F02AE404FD7E}"/>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Datagridview</a:t>
            </a:r>
          </a:p>
        </p:txBody>
      </p:sp>
      <p:sp>
        <p:nvSpPr>
          <p:cNvPr id="5" name="TextBox 4">
            <a:extLst>
              <a:ext uri="{FF2B5EF4-FFF2-40B4-BE49-F238E27FC236}">
                <a16:creationId xmlns:a16="http://schemas.microsoft.com/office/drawing/2014/main" id="{AB37C99B-99FD-586E-5FB8-B4D66330514B}"/>
              </a:ext>
            </a:extLst>
          </p:cNvPr>
          <p:cNvSpPr txBox="1"/>
          <p:nvPr/>
        </p:nvSpPr>
        <p:spPr>
          <a:xfrm>
            <a:off x="603275" y="1733545"/>
            <a:ext cx="6035254" cy="3729995"/>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DataGridView là đối tượng điều khiển dùng để hiển thị dữ liệu dạng lưới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DataSource: Nguồn dữ liệu của DataGridView</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Columns: Các cột</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Rows: Các dòng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Rows.Count: Số dòng dữ liệu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6" name="AutoShape 8" descr="Windows Forms: How to add a Button each row in a DataGridView in C#">
            <a:extLst>
              <a:ext uri="{FF2B5EF4-FFF2-40B4-BE49-F238E27FC236}">
                <a16:creationId xmlns:a16="http://schemas.microsoft.com/office/drawing/2014/main" id="{99F816A8-18DD-4026-02B2-61E4494DF8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Windows Forms: How to add a Button each row in a DataGridView in C#">
            <a:extLst>
              <a:ext uri="{FF2B5EF4-FFF2-40B4-BE49-F238E27FC236}">
                <a16:creationId xmlns:a16="http://schemas.microsoft.com/office/drawing/2014/main" id="{D64CE5DF-1667-F651-F20D-EB3C5C5D84AA}"/>
              </a:ext>
            </a:extLst>
          </p:cNvPr>
          <p:cNvSpPr>
            <a:spLocks noChangeAspect="1" noChangeArrowheads="1"/>
          </p:cNvSpPr>
          <p:nvPr/>
        </p:nvSpPr>
        <p:spPr bwMode="auto">
          <a:xfrm>
            <a:off x="6095999" y="3428999"/>
            <a:ext cx="4163367" cy="41633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2" descr="Windows Forms: How to add a Button each row in a DataGridView in C#">
            <a:extLst>
              <a:ext uri="{FF2B5EF4-FFF2-40B4-BE49-F238E27FC236}">
                <a16:creationId xmlns:a16="http://schemas.microsoft.com/office/drawing/2014/main" id="{65FDD6D2-7D1F-8D33-1B61-62835626E91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4" descr="Windows Forms: How to add a Button each row in a DataGridView in C#">
            <a:extLst>
              <a:ext uri="{FF2B5EF4-FFF2-40B4-BE49-F238E27FC236}">
                <a16:creationId xmlns:a16="http://schemas.microsoft.com/office/drawing/2014/main" id="{8746E0B1-A41F-DAB9-E056-2012C7D512A1}"/>
              </a:ext>
            </a:extLst>
          </p:cNvPr>
          <p:cNvSpPr>
            <a:spLocks noChangeAspect="1" noChangeArrowheads="1"/>
          </p:cNvSpPr>
          <p:nvPr/>
        </p:nvSpPr>
        <p:spPr bwMode="auto">
          <a:xfrm>
            <a:off x="6248399" y="3581399"/>
            <a:ext cx="4694255" cy="46942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84" name="Picture 16" descr="Summary DataGridView - CodeProject">
            <a:extLst>
              <a:ext uri="{FF2B5EF4-FFF2-40B4-BE49-F238E27FC236}">
                <a16:creationId xmlns:a16="http://schemas.microsoft.com/office/drawing/2014/main" id="{E70FF4DA-3329-D09A-547F-9B6E5D710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8530" y="2226075"/>
            <a:ext cx="5254995" cy="2710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57518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17ABD29E-EC18-077F-F467-291FB68A4104}"/>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BA4F6DF5-7D3F-3F40-6EB3-EDBDE267DB95}"/>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Datagridview</a:t>
            </a:r>
          </a:p>
        </p:txBody>
      </p:sp>
      <p:sp>
        <p:nvSpPr>
          <p:cNvPr id="4" name="TextBox 3">
            <a:extLst>
              <a:ext uri="{FF2B5EF4-FFF2-40B4-BE49-F238E27FC236}">
                <a16:creationId xmlns:a16="http://schemas.microsoft.com/office/drawing/2014/main" id="{66ADEF2C-A471-1966-6E05-A4E5408AAC89}"/>
              </a:ext>
            </a:extLst>
          </p:cNvPr>
          <p:cNvSpPr txBox="1"/>
          <p:nvPr/>
        </p:nvSpPr>
        <p:spPr>
          <a:xfrm>
            <a:off x="603274" y="1743593"/>
            <a:ext cx="6028638" cy="419166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Rows.Clear: Xoá toàn bộ các dòng dữ liệu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CellContentClick: Kích hoạt khi click chuột vào nội dung</a:t>
            </a: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(không kích hoạt khi click vào khoảng trắng)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CellMouseClick: Kích hoạt khi click chuột vào một ô</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CellMouseDoubleClick: Kích hoạt khi click đúp chuột vào một ô</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5" name="AutoShape 8" descr="Windows Forms: How to add a Button each row in a DataGridView in C#">
            <a:extLst>
              <a:ext uri="{FF2B5EF4-FFF2-40B4-BE49-F238E27FC236}">
                <a16:creationId xmlns:a16="http://schemas.microsoft.com/office/drawing/2014/main" id="{775CE805-EDDA-4EE4-695B-30D8480443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Windows Forms: How to add a Button each row in a DataGridView in C#">
            <a:extLst>
              <a:ext uri="{FF2B5EF4-FFF2-40B4-BE49-F238E27FC236}">
                <a16:creationId xmlns:a16="http://schemas.microsoft.com/office/drawing/2014/main" id="{19EC2787-5142-5EF1-19BA-02EAB495AF4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16" descr="Summary DataGridView - CodeProject">
            <a:extLst>
              <a:ext uri="{FF2B5EF4-FFF2-40B4-BE49-F238E27FC236}">
                <a16:creationId xmlns:a16="http://schemas.microsoft.com/office/drawing/2014/main" id="{66F624E7-6EDC-14F5-8F09-06BE982730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4312" y="2073677"/>
            <a:ext cx="5254995" cy="2710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45455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C8534039-CAB9-B509-3903-67774E349670}"/>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1.8</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8997FB4-5654-BEE5-0DE1-79EB8AF97B76}"/>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Timer</a:t>
            </a:r>
          </a:p>
        </p:txBody>
      </p:sp>
      <p:sp>
        <p:nvSpPr>
          <p:cNvPr id="5" name="TextBox 4">
            <a:extLst>
              <a:ext uri="{FF2B5EF4-FFF2-40B4-BE49-F238E27FC236}">
                <a16:creationId xmlns:a16="http://schemas.microsoft.com/office/drawing/2014/main" id="{67FD7AC0-8055-C021-A43B-279857947872}"/>
              </a:ext>
            </a:extLst>
          </p:cNvPr>
          <p:cNvSpPr txBox="1"/>
          <p:nvPr/>
        </p:nvSpPr>
        <p:spPr>
          <a:xfrm>
            <a:off x="786284" y="1444681"/>
            <a:ext cx="6094324" cy="5028236"/>
          </a:xfrm>
          <a:prstGeom prst="rect">
            <a:avLst/>
          </a:prstGeom>
          <a:noFill/>
        </p:spPr>
        <p:txBody>
          <a:bodyPr wrap="square">
            <a:spAutoFit/>
          </a:bodyPr>
          <a:lstStyle/>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Timer là một đối tượng điều khiển dùng để thực hiện một hoạt động định kỳ sau một khoảng thời gian nhất định</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Interval: Khoảng thời gian giữa các lần kích hoạt sự kiện tick (tính bằng mili giây)</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Start: Kích hoạt Timer</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Stop: Dừng Timer</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Dispose: Huỷ đối tượng Timer</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Tick: Kích hoạt khi thời gian đã định trôi qua.</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9218" name="Picture 2" descr="Using Timer in Visual Basic 2015">
            <a:extLst>
              <a:ext uri="{FF2B5EF4-FFF2-40B4-BE49-F238E27FC236}">
                <a16:creationId xmlns:a16="http://schemas.microsoft.com/office/drawing/2014/main" id="{EE642D19-4A44-01E8-A68C-A83CF2B03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093" y="2201216"/>
            <a:ext cx="3301093" cy="3301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45921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9F8DD882-F949-E0FC-ACFF-081EBCDC020C}"/>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r>
              <a:rPr lang="en-US" altLang="zh-CN" sz="4435"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9</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CB85066D-396D-1A49-7342-48876F2B7555}"/>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Group Box</a:t>
            </a:r>
          </a:p>
        </p:txBody>
      </p:sp>
      <p:sp>
        <p:nvSpPr>
          <p:cNvPr id="5" name="TextBox 4">
            <a:extLst>
              <a:ext uri="{FF2B5EF4-FFF2-40B4-BE49-F238E27FC236}">
                <a16:creationId xmlns:a16="http://schemas.microsoft.com/office/drawing/2014/main" id="{CABEC71F-1813-7A1F-A22F-39A56235FAF1}"/>
              </a:ext>
            </a:extLst>
          </p:cNvPr>
          <p:cNvSpPr txBox="1"/>
          <p:nvPr/>
        </p:nvSpPr>
        <p:spPr>
          <a:xfrm>
            <a:off x="806381" y="2256499"/>
            <a:ext cx="6094324" cy="234500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Groupbox là đối tượng điều khiển dùng để nhóm các đối tượng điều khiển khác lại với nhau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Tiêu đề của Groupbox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1266" name="Picture 2" descr="GroupBox In C#">
            <a:extLst>
              <a:ext uri="{FF2B5EF4-FFF2-40B4-BE49-F238E27FC236}">
                <a16:creationId xmlns:a16="http://schemas.microsoft.com/office/drawing/2014/main" id="{470D352C-7230-2D56-1268-51324C572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4194" y="2256499"/>
            <a:ext cx="3781425" cy="271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65727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58A783A-113E-6CC9-895C-F97CE36624AF}"/>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1.10</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CF1F8CE0-0734-76E2-B9BA-C82B5B2A06AF}"/>
              </a:ext>
            </a:extLst>
          </p:cNvPr>
          <p:cNvSpPr txBox="1"/>
          <p:nvPr/>
        </p:nvSpPr>
        <p:spPr>
          <a:xfrm>
            <a:off x="1173070" y="600129"/>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Picture Box</a:t>
            </a:r>
          </a:p>
        </p:txBody>
      </p:sp>
      <p:sp>
        <p:nvSpPr>
          <p:cNvPr id="5" name="TextBox 4">
            <a:extLst>
              <a:ext uri="{FF2B5EF4-FFF2-40B4-BE49-F238E27FC236}">
                <a16:creationId xmlns:a16="http://schemas.microsoft.com/office/drawing/2014/main" id="{53DC2865-7652-841A-92DF-20F3FFBDF3F4}"/>
              </a:ext>
            </a:extLst>
          </p:cNvPr>
          <p:cNvSpPr txBox="1"/>
          <p:nvPr/>
        </p:nvSpPr>
        <p:spPr>
          <a:xfrm>
            <a:off x="603274" y="2036527"/>
            <a:ext cx="6094324" cy="326833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PictureBox là đối tượng điều khiển dùng để hiển thị hình ảnh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Image: Hình ảnh hiển thị trong PictureBox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SizeMode: Cách hình ảnh được hiển thị (Normal, StretchImage, AutoSize, CenterImage, Zoom).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2292" name="Picture 4" descr="Picture Box Control and the Visible Property">
            <a:extLst>
              <a:ext uri="{FF2B5EF4-FFF2-40B4-BE49-F238E27FC236}">
                <a16:creationId xmlns:a16="http://schemas.microsoft.com/office/drawing/2014/main" id="{80ED81EA-6976-58CD-CB81-0E78C137FD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056" b="94306" l="6641" r="93828">
                        <a14:foregroundMark x1="14141" y1="12778" x2="17578" y2="56944"/>
                        <a14:foregroundMark x1="17578" y1="56944" x2="18125" y2="59306"/>
                        <a14:foregroundMark x1="16016" y1="5972" x2="36563" y2="6528"/>
                        <a14:foregroundMark x1="36563" y1="6528" x2="62734" y2="5139"/>
                        <a14:foregroundMark x1="80000" y1="5694" x2="82656" y2="65417"/>
                        <a14:foregroundMark x1="82656" y1="65417" x2="83359" y2="68750"/>
                        <a14:foregroundMark x1="91719" y1="8611" x2="90703" y2="74306"/>
                        <a14:foregroundMark x1="80547" y1="86528" x2="40938" y2="88611"/>
                        <a14:foregroundMark x1="84844" y1="93056" x2="43906" y2="94444"/>
                        <a14:foregroundMark x1="81406" y1="81389" x2="81406" y2="81389"/>
                        <a14:foregroundMark x1="86328" y1="71111" x2="76406" y2="87083"/>
                        <a14:foregroundMark x1="90313" y1="94167" x2="75000" y2="94722"/>
                        <a14:foregroundMark x1="15781" y1="82639" x2="6797" y2="36806"/>
                        <a14:foregroundMark x1="6641" y1="12778" x2="41406" y2="3056"/>
                        <a14:foregroundMark x1="93828" y1="4167" x2="93828" y2="4167"/>
                      </a14:backgroundRemoval>
                    </a14:imgEffect>
                  </a14:imgLayer>
                </a14:imgProps>
              </a:ext>
              <a:ext uri="{28A0092B-C50C-407E-A947-70E740481C1C}">
                <a14:useLocalDpi xmlns:a14="http://schemas.microsoft.com/office/drawing/2010/main" val="0"/>
              </a:ext>
            </a:extLst>
          </a:blip>
          <a:srcRect/>
          <a:stretch>
            <a:fillRect/>
          </a:stretch>
        </p:blipFill>
        <p:spPr bwMode="auto">
          <a:xfrm>
            <a:off x="6370656" y="2150348"/>
            <a:ext cx="5953478" cy="341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7876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CDC337B-4F66-71BA-7FF0-6564B73D1DA9}"/>
              </a:ext>
            </a:extLst>
          </p:cNvPr>
          <p:cNvSpPr txBox="1"/>
          <p:nvPr/>
        </p:nvSpPr>
        <p:spPr>
          <a:xfrm>
            <a:off x="643467" y="259550"/>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0DB86EE6-BD54-D27C-C90B-2D18692DEABB}"/>
              </a:ext>
            </a:extLst>
          </p:cNvPr>
          <p:cNvSpPr txBox="1"/>
          <p:nvPr/>
        </p:nvSpPr>
        <p:spPr>
          <a:xfrm>
            <a:off x="1213263" y="318775"/>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NumericUpDown</a:t>
            </a:r>
          </a:p>
        </p:txBody>
      </p:sp>
      <p:sp>
        <p:nvSpPr>
          <p:cNvPr id="5" name="TextBox 4">
            <a:extLst>
              <a:ext uri="{FF2B5EF4-FFF2-40B4-BE49-F238E27FC236}">
                <a16:creationId xmlns:a16="http://schemas.microsoft.com/office/drawing/2014/main" id="{95454166-D912-9986-8D7D-A38B0B7718C3}"/>
              </a:ext>
            </a:extLst>
          </p:cNvPr>
          <p:cNvSpPr txBox="1"/>
          <p:nvPr/>
        </p:nvSpPr>
        <p:spPr>
          <a:xfrm>
            <a:off x="866671" y="1132912"/>
            <a:ext cx="6578530" cy="5443734"/>
          </a:xfrm>
          <a:prstGeom prst="rect">
            <a:avLst/>
          </a:prstGeom>
          <a:noFill/>
        </p:spPr>
        <p:txBody>
          <a:bodyPr wrap="square">
            <a:spAutoFit/>
          </a:bodyPr>
          <a:lstStyle/>
          <a:p>
            <a:pPr marL="342900" marR="0" lvl="0" indent="-342900">
              <a:lnSpc>
                <a:spcPct val="150000"/>
              </a:lnSpc>
              <a:spcBef>
                <a:spcPts val="0"/>
              </a:spcBef>
              <a:spcAft>
                <a:spcPts val="0"/>
              </a:spcAft>
              <a:buFont typeface="Symbol" panose="05050102010706020507" pitchFamily="18" charset="2"/>
              <a:buChar char=""/>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NumericUpDown là đối tượng điều khiển cho phép người dùng chọn một giá trị số bằng cách sử dụng các mũi tên tăng giảm hoặc nhập từ bàn phím.</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 Giá trị hiện tại</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Minimum: Giá trị nhỏ nhất có thể chọn</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Maximum: Giá trị lớn nhất có thể chọn</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DecimalPlaces: Số chữ số đằng sau dấu phẩy</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Increment: Giá trị tăng lên hoặc giảm xuống khi nhấp vào nút lên hoặc xuống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ValueChanged: Kích hoạt khi giá trị thay đổi</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3314" name="Picture 2" descr="NumericUpDown In C#">
            <a:extLst>
              <a:ext uri="{FF2B5EF4-FFF2-40B4-BE49-F238E27FC236}">
                <a16:creationId xmlns:a16="http://schemas.microsoft.com/office/drawing/2014/main" id="{DB953620-74A5-A439-370B-645BF27D7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8212" y="2495497"/>
            <a:ext cx="4305826" cy="233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64025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50F3C4F-913B-4464-2025-8D6A649E2E6F}"/>
              </a:ext>
            </a:extLst>
          </p:cNvPr>
          <p:cNvSpPr txBox="1"/>
          <p:nvPr/>
        </p:nvSpPr>
        <p:spPr>
          <a:xfrm>
            <a:off x="643467" y="259550"/>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7B48A35C-5DBE-24DC-A05B-9ECFF1535485}"/>
              </a:ext>
            </a:extLst>
          </p:cNvPr>
          <p:cNvSpPr txBox="1"/>
          <p:nvPr/>
        </p:nvSpPr>
        <p:spPr>
          <a:xfrm>
            <a:off x="1213263" y="318775"/>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DateTimePicker</a:t>
            </a:r>
          </a:p>
        </p:txBody>
      </p:sp>
      <p:sp>
        <p:nvSpPr>
          <p:cNvPr id="5" name="TextBox 4">
            <a:extLst>
              <a:ext uri="{FF2B5EF4-FFF2-40B4-BE49-F238E27FC236}">
                <a16:creationId xmlns:a16="http://schemas.microsoft.com/office/drawing/2014/main" id="{6121B074-037F-8E9F-D812-664BDBDF4EA8}"/>
              </a:ext>
            </a:extLst>
          </p:cNvPr>
          <p:cNvSpPr txBox="1"/>
          <p:nvPr/>
        </p:nvSpPr>
        <p:spPr>
          <a:xfrm>
            <a:off x="643467" y="2025667"/>
            <a:ext cx="6094324" cy="2806666"/>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DateTimePicker là đối tượng điều khiển cho phép người dùng chọn ngày và giờ</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 Ngày và giờ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Format: Định dạng hiển thị</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4338" name="Picture 2" descr="VB.Net - DateTimePicker Control">
            <a:extLst>
              <a:ext uri="{FF2B5EF4-FFF2-40B4-BE49-F238E27FC236}">
                <a16:creationId xmlns:a16="http://schemas.microsoft.com/office/drawing/2014/main" id="{8768F8A0-D053-2ABE-1867-6984C643DD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7507" y="2142968"/>
            <a:ext cx="546735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4394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817591" y="3903746"/>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43627" y="1982964"/>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MỤC TIÊU</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817591" y="2819073"/>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29480" y="1990260"/>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LÝ DO CHỌN ĐỀ TÀI</a:t>
              </a:r>
            </a:p>
          </p:txBody>
        </p:sp>
      </p:grpSp>
      <p:grpSp>
        <p:nvGrpSpPr>
          <p:cNvPr id="42" name="Group 41">
            <a:extLst>
              <a:ext uri="{FF2B5EF4-FFF2-40B4-BE49-F238E27FC236}">
                <a16:creationId xmlns:a16="http://schemas.microsoft.com/office/drawing/2014/main" id="{A36AEA56-6A18-56AD-4B02-29BB27A86CE6}"/>
              </a:ext>
            </a:extLst>
          </p:cNvPr>
          <p:cNvGrpSpPr/>
          <p:nvPr/>
        </p:nvGrpSpPr>
        <p:grpSpPr>
          <a:xfrm>
            <a:off x="1817591" y="1734400"/>
            <a:ext cx="8551903" cy="740781"/>
            <a:chOff x="1693093" y="1816361"/>
            <a:chExt cx="8551903" cy="740781"/>
          </a:xfrm>
        </p:grpSpPr>
        <p:sp>
          <p:nvSpPr>
            <p:cNvPr id="44" name="Freeform: Shape 43">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48" name="TextBox 47">
              <a:extLst>
                <a:ext uri="{FF2B5EF4-FFF2-40B4-BE49-F238E27FC236}">
                  <a16:creationId xmlns:a16="http://schemas.microsoft.com/office/drawing/2014/main" id="{0CB62C17-2722-6132-B356-E7D42282188E}"/>
                </a:ext>
              </a:extLst>
            </p:cNvPr>
            <p:cNvSpPr txBox="1"/>
            <p:nvPr/>
          </p:nvSpPr>
          <p:spPr>
            <a:xfrm>
              <a:off x="2515333" y="1988503"/>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GIỚI THIỆU</a:t>
              </a:r>
            </a:p>
          </p:txBody>
        </p:sp>
      </p:grpSp>
      <p:grpSp>
        <p:nvGrpSpPr>
          <p:cNvPr id="64" name="Group 63">
            <a:extLst>
              <a:ext uri="{FF2B5EF4-FFF2-40B4-BE49-F238E27FC236}">
                <a16:creationId xmlns:a16="http://schemas.microsoft.com/office/drawing/2014/main" id="{A36AEA56-6A18-56AD-4B02-29BB27A86CE6}"/>
              </a:ext>
            </a:extLst>
          </p:cNvPr>
          <p:cNvGrpSpPr/>
          <p:nvPr/>
        </p:nvGrpSpPr>
        <p:grpSpPr>
          <a:xfrm>
            <a:off x="1817591" y="4988419"/>
            <a:ext cx="8551903" cy="740781"/>
            <a:chOff x="1693093" y="1816361"/>
            <a:chExt cx="8551903" cy="740781"/>
          </a:xfrm>
        </p:grpSpPr>
        <p:sp>
          <p:nvSpPr>
            <p:cNvPr id="65" name="Freeform: Shape 64">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65">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4</a:t>
              </a:r>
            </a:p>
          </p:txBody>
        </p:sp>
        <p:sp>
          <p:nvSpPr>
            <p:cNvPr id="68" name="TextBox 67">
              <a:extLst>
                <a:ext uri="{FF2B5EF4-FFF2-40B4-BE49-F238E27FC236}">
                  <a16:creationId xmlns:a16="http://schemas.microsoft.com/office/drawing/2014/main" id="{0CB62C17-2722-6132-B356-E7D42282188E}"/>
                </a:ext>
              </a:extLst>
            </p:cNvPr>
            <p:cNvSpPr txBox="1"/>
            <p:nvPr/>
          </p:nvSpPr>
          <p:spPr>
            <a:xfrm>
              <a:off x="2504126" y="1986696"/>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VẤN ĐỀ CẦN TRIỂN KHAI</a:t>
              </a:r>
            </a:p>
          </p:txBody>
        </p:sp>
      </p:grpSp>
    </p:spTree>
    <p:extLst>
      <p:ext uri="{BB962C8B-B14F-4D97-AF65-F5344CB8AC3E}">
        <p14:creationId xmlns:p14="http://schemas.microsoft.com/office/powerpoint/2010/main" val="614603170"/>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365DB044-B006-A9D3-12EE-1D18129FBDDF}"/>
              </a:ext>
            </a:extLst>
          </p:cNvPr>
          <p:cNvSpPr txBox="1"/>
          <p:nvPr/>
        </p:nvSpPr>
        <p:spPr>
          <a:xfrm>
            <a:off x="1571026"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A6BA9C56-816B-613B-312F-3CF030C687CC}"/>
              </a:ext>
            </a:extLst>
          </p:cNvPr>
          <p:cNvSpPr txBox="1"/>
          <p:nvPr/>
        </p:nvSpPr>
        <p:spPr>
          <a:xfrm>
            <a:off x="2050839"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MenuStrip</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0E183A14-FDBB-32AF-26B9-3267F511BC29}"/>
              </a:ext>
            </a:extLst>
          </p:cNvPr>
          <p:cNvSpPr txBox="1"/>
          <p:nvPr/>
        </p:nvSpPr>
        <p:spPr>
          <a:xfrm>
            <a:off x="1509302" y="1504261"/>
            <a:ext cx="8940984" cy="1421671"/>
          </a:xfrm>
          <a:prstGeom prst="rect">
            <a:avLst/>
          </a:prstGeom>
          <a:noFill/>
        </p:spPr>
        <p:txBody>
          <a:bodyPr wrap="square">
            <a:spAutoFit/>
          </a:bodyPr>
          <a:lstStyle/>
          <a:p>
            <a:pPr defTabSz="768096">
              <a:lnSpc>
                <a:spcPct val="150000"/>
              </a:lnSpc>
            </a:pPr>
            <a:r>
              <a:rPr lang="en-US" sz="2000" kern="1200">
                <a:solidFill>
                  <a:schemeClr val="bg1"/>
                </a:solidFill>
                <a:latin typeface="Times New Roman" panose="02020603050405020304" pitchFamily="18" charset="0"/>
                <a:ea typeface="+mn-ea"/>
                <a:cs typeface="Times New Roman" panose="02020603050405020304" pitchFamily="18" charset="0"/>
              </a:rPr>
              <a:t>Chức năng: </a:t>
            </a:r>
            <a:endParaRPr lang="en-US" sz="2000" kern="1200">
              <a:solidFill>
                <a:schemeClr val="bg1"/>
              </a:solidFill>
              <a:latin typeface="Cambria" panose="02040503050406030204" pitchFamily="18" charset="0"/>
              <a:ea typeface="+mn-ea"/>
              <a:cs typeface="Times New Roman" panose="02020603050405020304" pitchFamily="18" charset="0"/>
            </a:endParaRPr>
          </a:p>
          <a:p>
            <a:pPr marL="288036" indent="-288036" defTabSz="768096">
              <a:lnSpc>
                <a:spcPct val="150000"/>
              </a:lnSpc>
              <a:spcAft>
                <a:spcPts val="840"/>
              </a:spcAft>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MenuStrip là đối tượng điều khiển dùng để tạo các menu thả xuống (dropdown) trong ứng dụng.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5362" name="Picture 2" descr="VB.Net - MenuStrip Control">
            <a:extLst>
              <a:ext uri="{FF2B5EF4-FFF2-40B4-BE49-F238E27FC236}">
                <a16:creationId xmlns:a16="http://schemas.microsoft.com/office/drawing/2014/main" id="{BBCB3FD1-6B0F-B467-D96A-5CA3A91E8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6881" y="2701421"/>
            <a:ext cx="4555817" cy="351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63277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DA4089A-D183-A735-4B67-222025CA42F7}"/>
              </a:ext>
            </a:extLst>
          </p:cNvPr>
          <p:cNvSpPr txBox="1"/>
          <p:nvPr/>
        </p:nvSpPr>
        <p:spPr>
          <a:xfrm>
            <a:off x="1008318"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1B9ED902-1AB3-27CC-C65E-622EEC74E88A}"/>
              </a:ext>
            </a:extLst>
          </p:cNvPr>
          <p:cNvSpPr txBox="1"/>
          <p:nvPr/>
        </p:nvSpPr>
        <p:spPr>
          <a:xfrm>
            <a:off x="1488131"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RichTextBox</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7" name="TextBox 6">
            <a:extLst>
              <a:ext uri="{FF2B5EF4-FFF2-40B4-BE49-F238E27FC236}">
                <a16:creationId xmlns:a16="http://schemas.microsoft.com/office/drawing/2014/main" id="{D8FC3DF7-16E3-93F6-2C80-AA8BCAA9B8AF}"/>
              </a:ext>
            </a:extLst>
          </p:cNvPr>
          <p:cNvSpPr txBox="1"/>
          <p:nvPr/>
        </p:nvSpPr>
        <p:spPr>
          <a:xfrm>
            <a:off x="900119" y="1454389"/>
            <a:ext cx="8387861" cy="511499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RichTextBox là đối trượng điều khiển để hiển thị và chỉnh sửa văn bản, bao gồm cả định dạng văn bản như phông chữ, màu sắc, kích thước, định dạng đoạn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trong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Font: Phông chữ của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ForeColor: Màu của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BackColor: Màu nền của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SelectionColor: Màu của văn bản đang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SelectedText: Văn bản được chọn trong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6386" name="Picture 2" descr="VB.NET: RichTextBox Control">
            <a:extLst>
              <a:ext uri="{FF2B5EF4-FFF2-40B4-BE49-F238E27FC236}">
                <a16:creationId xmlns:a16="http://schemas.microsoft.com/office/drawing/2014/main" id="{83BCEA41-5826-1A88-7BF1-62C53B6C3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130" y="3637608"/>
            <a:ext cx="50292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32439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46B529F-0A6F-5C17-0EA4-1810D30FE355}"/>
              </a:ext>
            </a:extLst>
          </p:cNvPr>
          <p:cNvSpPr txBox="1"/>
          <p:nvPr/>
        </p:nvSpPr>
        <p:spPr>
          <a:xfrm>
            <a:off x="1008318"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D4885995-8D03-01EE-C852-E4BA33B5A7BA}"/>
              </a:ext>
            </a:extLst>
          </p:cNvPr>
          <p:cNvSpPr txBox="1"/>
          <p:nvPr/>
        </p:nvSpPr>
        <p:spPr>
          <a:xfrm>
            <a:off x="1488131"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RichTextBox</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8E154D26-AA76-7425-8FDC-4485AA39D149}"/>
              </a:ext>
            </a:extLst>
          </p:cNvPr>
          <p:cNvSpPr txBox="1"/>
          <p:nvPr/>
        </p:nvSpPr>
        <p:spPr>
          <a:xfrm>
            <a:off x="900119" y="1454389"/>
            <a:ext cx="6053341" cy="326833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Clear: Xoá nội dung trong 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AppendText: Thêm nội dung vào phía cuối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RichTextBox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Picture 2" descr="VB.NET: RichTextBox Control">
            <a:extLst>
              <a:ext uri="{FF2B5EF4-FFF2-40B4-BE49-F238E27FC236}">
                <a16:creationId xmlns:a16="http://schemas.microsoft.com/office/drawing/2014/main" id="{687E6E38-F78B-8F1C-BC7B-C1E14DC15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460" y="1884270"/>
            <a:ext cx="50292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81432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42">
            <a:extLst>
              <a:ext uri="{FF2B5EF4-FFF2-40B4-BE49-F238E27FC236}">
                <a16:creationId xmlns:a16="http://schemas.microsoft.com/office/drawing/2014/main" id="{839D8885-EB61-1F02-9083-863ECD8AB6DD}"/>
              </a:ext>
            </a:extLst>
          </p:cNvPr>
          <p:cNvSpPr txBox="1"/>
          <p:nvPr/>
        </p:nvSpPr>
        <p:spPr>
          <a:xfrm>
            <a:off x="3064019" y="2606276"/>
            <a:ext cx="894339" cy="881170"/>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44">
            <a:extLst>
              <a:ext uri="{FF2B5EF4-FFF2-40B4-BE49-F238E27FC236}">
                <a16:creationId xmlns:a16="http://schemas.microsoft.com/office/drawing/2014/main" id="{AF1CFF55-4BC0-6B32-BD64-573DF59EDBEC}"/>
              </a:ext>
            </a:extLst>
          </p:cNvPr>
          <p:cNvSpPr txBox="1"/>
          <p:nvPr/>
        </p:nvSpPr>
        <p:spPr>
          <a:xfrm>
            <a:off x="3629712" y="2664723"/>
            <a:ext cx="4932575" cy="764277"/>
          </a:xfrm>
          <a:prstGeom prst="rect">
            <a:avLst/>
          </a:prstGeom>
          <a:noFill/>
        </p:spPr>
        <p:txBody>
          <a:bodyPr wrap="none" lIns="466088" tIns="0" rIns="0" bIns="0" anchor="ctr" anchorCtr="0">
            <a:norm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CẤU TRÚC SỬ DỤNG</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227665866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974C9FA-F875-A9BE-C07E-C0B0ECBE389B}"/>
              </a:ext>
            </a:extLst>
          </p:cNvPr>
          <p:cNvSpPr txBox="1"/>
          <p:nvPr/>
        </p:nvSpPr>
        <p:spPr>
          <a:xfrm>
            <a:off x="643467" y="813438"/>
            <a:ext cx="850810" cy="869076"/>
          </a:xfrm>
          <a:prstGeom prst="rect">
            <a:avLst/>
          </a:prstGeom>
          <a:noFill/>
        </p:spPr>
        <p:txBody>
          <a:bodyPr wrap="none" anchor="ctr">
            <a:noAutofit/>
          </a:bodyPr>
          <a:lstStyle/>
          <a:p>
            <a:pPr algn="ctr" defTabSz="1041465">
              <a:spcAft>
                <a:spcPts val="534"/>
              </a:spcAft>
            </a:pPr>
            <a:r>
              <a:rPr lang="en-US" altLang="zh-CN" sz="3986"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9C4356C-4836-9A60-09E7-2C0DBF458734}"/>
              </a:ext>
            </a:extLst>
          </p:cNvPr>
          <p:cNvSpPr txBox="1"/>
          <p:nvPr/>
        </p:nvSpPr>
        <p:spPr>
          <a:xfrm>
            <a:off x="1157689" y="866886"/>
            <a:ext cx="3552707" cy="762181"/>
          </a:xfrm>
          <a:prstGeom prst="rect">
            <a:avLst/>
          </a:prstGeom>
          <a:noFill/>
        </p:spPr>
        <p:txBody>
          <a:bodyPr wrap="none" lIns="466088" tIns="0" rIns="0" bIns="0" anchor="ctr" anchorCtr="0">
            <a:normAutofit/>
          </a:bodyPr>
          <a:lstStyle/>
          <a:p>
            <a:pPr defTabSz="1041465">
              <a:spcAft>
                <a:spcPts val="534"/>
              </a:spcAft>
            </a:pPr>
            <a:r>
              <a:rPr lang="en-US" altLang="zh-CN" sz="341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If-Else</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8185ADFC-068A-CDAA-9C90-038FFF1D453A}"/>
              </a:ext>
            </a:extLst>
          </p:cNvPr>
          <p:cNvSpPr txBox="1"/>
          <p:nvPr/>
        </p:nvSpPr>
        <p:spPr>
          <a:xfrm>
            <a:off x="1494277" y="1780335"/>
            <a:ext cx="6531364" cy="2018395"/>
          </a:xfrm>
          <a:prstGeom prst="rect">
            <a:avLst/>
          </a:prstGeom>
          <a:noFill/>
        </p:spPr>
        <p:txBody>
          <a:bodyPr wrap="square">
            <a:spAutoFit/>
          </a:bodyPr>
          <a:lstStyle/>
          <a:p>
            <a:pPr algn="just" defTabSz="978408">
              <a:lnSpc>
                <a:spcPct val="150000"/>
              </a:lnSpc>
              <a:spcAft>
                <a:spcPts val="1070"/>
              </a:spcAft>
            </a:pPr>
            <a:r>
              <a:rPr lang="en-US" sz="2140" kern="1200">
                <a:solidFill>
                  <a:schemeClr val="bg1"/>
                </a:solidFill>
                <a:latin typeface="Times New Roman" panose="02020603050405020304" pitchFamily="18" charset="0"/>
                <a:ea typeface="+mn-ea"/>
                <a:cs typeface="Times New Roman" panose="02020603050405020304" pitchFamily="18" charset="0"/>
              </a:rPr>
              <a:t>Cấu trúc if-else là một cấu trúc cơ bản trong lập trình. Nó cho phép kiểm tra một điều kiện và thực hiện một hành động nếu điều kiện đúng và thực hiện một hành động khác nếu điều kiện sai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7410" name="Picture 2" descr="Mệnh đề if-else trong VBA - VietTuts">
            <a:extLst>
              <a:ext uri="{FF2B5EF4-FFF2-40B4-BE49-F238E27FC236}">
                <a16:creationId xmlns:a16="http://schemas.microsoft.com/office/drawing/2014/main" id="{D06FA1D3-58EE-48BE-2827-78A3A13CF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6946" y="1359060"/>
            <a:ext cx="3021587" cy="468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87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0FC52A1E-A7BE-8BD3-4B1A-690A9F46F59A}"/>
              </a:ext>
            </a:extLst>
          </p:cNvPr>
          <p:cNvSpPr txBox="1"/>
          <p:nvPr/>
        </p:nvSpPr>
        <p:spPr>
          <a:xfrm>
            <a:off x="888010" y="643466"/>
            <a:ext cx="820372" cy="837984"/>
          </a:xfrm>
          <a:prstGeom prst="rect">
            <a:avLst/>
          </a:prstGeom>
          <a:noFill/>
        </p:spPr>
        <p:txBody>
          <a:bodyPr wrap="none" anchor="ctr">
            <a:noAutofit/>
          </a:bodyPr>
          <a:lstStyle/>
          <a:p>
            <a:pPr algn="ctr" defTabSz="999806">
              <a:spcAft>
                <a:spcPts val="513"/>
              </a:spcAft>
            </a:pPr>
            <a:r>
              <a:rPr lang="en-US" altLang="zh-CN" sz="3827"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6FD572B-22EF-7845-CC1A-4BA49F8D5EB6}"/>
              </a:ext>
            </a:extLst>
          </p:cNvPr>
          <p:cNvSpPr txBox="1"/>
          <p:nvPr/>
        </p:nvSpPr>
        <p:spPr>
          <a:xfrm>
            <a:off x="1383835" y="695002"/>
            <a:ext cx="3425607" cy="734914"/>
          </a:xfrm>
          <a:prstGeom prst="rect">
            <a:avLst/>
          </a:prstGeom>
          <a:noFill/>
        </p:spPr>
        <p:txBody>
          <a:bodyPr wrap="none" lIns="466088" tIns="0" rIns="0" bIns="0" anchor="ctr" anchorCtr="0">
            <a:normAutofit/>
          </a:bodyPr>
          <a:lstStyle/>
          <a:p>
            <a:pPr defTabSz="999806">
              <a:spcAft>
                <a:spcPts val="51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For và While</a:t>
            </a:r>
            <a:endParaRPr lang="en-US" altLang="zh-CN" sz="341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F6044D74-0956-D4D8-B7A0-57B797D59FB1}"/>
              </a:ext>
            </a:extLst>
          </p:cNvPr>
          <p:cNvSpPr txBox="1"/>
          <p:nvPr/>
        </p:nvSpPr>
        <p:spPr>
          <a:xfrm>
            <a:off x="986963" y="1361364"/>
            <a:ext cx="5876297" cy="2434897"/>
          </a:xfrm>
          <a:prstGeom prst="rect">
            <a:avLst/>
          </a:prstGeom>
          <a:noFill/>
        </p:spPr>
        <p:txBody>
          <a:bodyPr wrap="square">
            <a:spAutoFit/>
          </a:bodyPr>
          <a:lstStyle/>
          <a:p>
            <a:pPr defTabSz="877824">
              <a:lnSpc>
                <a:spcPct val="150000"/>
              </a:lnSpc>
              <a:spcAft>
                <a:spcPts val="960"/>
              </a:spcAft>
            </a:pPr>
            <a:r>
              <a:rPr lang="en-US" sz="1920" kern="1200">
                <a:solidFill>
                  <a:schemeClr val="bg1"/>
                </a:solidFill>
                <a:latin typeface="Times New Roman" panose="02020603050405020304" pitchFamily="18" charset="0"/>
                <a:ea typeface="+mn-ea"/>
                <a:cs typeface="Times New Roman" panose="02020603050405020304" pitchFamily="18" charset="0"/>
              </a:rPr>
              <a:t>Vòng lặp for được sử dụng để lặp lại một khối lệnh một số lần nhất định đã biết trước.</a:t>
            </a:r>
          </a:p>
          <a:p>
            <a:pPr defTabSz="877824">
              <a:lnSpc>
                <a:spcPct val="150000"/>
              </a:lnSpc>
              <a:spcAft>
                <a:spcPts val="960"/>
              </a:spcAft>
            </a:pPr>
            <a:r>
              <a:rPr lang="vi-VN"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Vòng lặp while được sử dụng để lặp lại một khối lệnh cho đến khi điều kiện được kiểm tra trở thành sai.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744562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7">
            <a:extLst>
              <a:ext uri="{FF2B5EF4-FFF2-40B4-BE49-F238E27FC236}">
                <a16:creationId xmlns:a16="http://schemas.microsoft.com/office/drawing/2014/main" id="{BD5354F9-DC37-0717-96F2-1D7C36B5EB3B}"/>
              </a:ext>
            </a:extLst>
          </p:cNvPr>
          <p:cNvSpPr txBox="1"/>
          <p:nvPr/>
        </p:nvSpPr>
        <p:spPr>
          <a:xfrm>
            <a:off x="643467" y="829279"/>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F35D456C-A4C1-E045-237D-76A04AC57244}"/>
              </a:ext>
            </a:extLst>
          </p:cNvPr>
          <p:cNvSpPr txBox="1"/>
          <p:nvPr/>
        </p:nvSpPr>
        <p:spPr>
          <a:xfrm>
            <a:off x="1130334" y="879884"/>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Select Case</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9" name="TextBox 8">
            <a:extLst>
              <a:ext uri="{FF2B5EF4-FFF2-40B4-BE49-F238E27FC236}">
                <a16:creationId xmlns:a16="http://schemas.microsoft.com/office/drawing/2014/main" id="{5D138ADC-EA30-08B9-C519-E45647639EED}"/>
              </a:ext>
            </a:extLst>
          </p:cNvPr>
          <p:cNvSpPr txBox="1"/>
          <p:nvPr/>
        </p:nvSpPr>
        <p:spPr>
          <a:xfrm>
            <a:off x="849450" y="1702727"/>
            <a:ext cx="5984215" cy="1849624"/>
          </a:xfrm>
          <a:prstGeom prst="rect">
            <a:avLst/>
          </a:prstGeom>
          <a:noFill/>
        </p:spPr>
        <p:txBody>
          <a:bodyPr wrap="square">
            <a:spAutoFit/>
          </a:bodyPr>
          <a:lstStyle/>
          <a:p>
            <a:pPr algn="just" defTabSz="896112">
              <a:lnSpc>
                <a:spcPct val="150000"/>
              </a:lnSpc>
              <a:spcAft>
                <a:spcPts val="600"/>
              </a:spcAft>
            </a:pPr>
            <a:r>
              <a:rPr lang="en-US" sz="1960" kern="1200">
                <a:solidFill>
                  <a:schemeClr val="bg1"/>
                </a:solidFill>
                <a:latin typeface="Times New Roman" panose="02020603050405020304" pitchFamily="18" charset="0"/>
                <a:ea typeface="+mn-ea"/>
                <a:cs typeface="Times New Roman" panose="02020603050405020304" pitchFamily="18" charset="0"/>
              </a:rPr>
              <a:t>Cấu trúc Select Case (ở một số ngôn ngữ lập trình khác còn gọi là Switch-Case) là cấu trúc cho phép lựa chọn một trong nhiều khối lệnh để thực thi, dựa trên giá trị của một biểu thức hoặc biến.</a:t>
            </a:r>
            <a:endParaRPr lang="en-US" sz="2000">
              <a:solidFill>
                <a:schemeClr val="bg1"/>
              </a:solidFill>
              <a:latin typeface="Times New Roman" panose="02020603050405020304" pitchFamily="18" charset="0"/>
              <a:cs typeface="Times New Roman" panose="02020603050405020304" pitchFamily="18" charset="0"/>
            </a:endParaRPr>
          </a:p>
        </p:txBody>
      </p:sp>
      <p:pic>
        <p:nvPicPr>
          <p:cNvPr id="20482" name="Picture 2" descr="Cấu trúc rẽ nhánh Switch case trong C# | How Kteam">
            <a:extLst>
              <a:ext uri="{FF2B5EF4-FFF2-40B4-BE49-F238E27FC236}">
                <a16:creationId xmlns:a16="http://schemas.microsoft.com/office/drawing/2014/main" id="{D1DCB800-2A7C-6AF8-266B-F469FADC1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3664" y="1240701"/>
            <a:ext cx="4714869" cy="478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07689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51A90F6D-E669-4BB6-BA71-AFFC37AE05E4}"/>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809255C-57C6-A59B-4609-3C2CF29EFF5B}"/>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Function (Hàm)</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1E9CC912-0E23-06D6-77D9-2F7CFF2B9E07}"/>
              </a:ext>
            </a:extLst>
          </p:cNvPr>
          <p:cNvSpPr txBox="1"/>
          <p:nvPr/>
        </p:nvSpPr>
        <p:spPr>
          <a:xfrm>
            <a:off x="643467" y="1681568"/>
            <a:ext cx="6094324" cy="2806666"/>
          </a:xfrm>
          <a:prstGeom prst="rect">
            <a:avLst/>
          </a:prstGeom>
          <a:noFill/>
        </p:spPr>
        <p:txBody>
          <a:bodyPr wrap="square">
            <a:spAutoFit/>
          </a:bodyPr>
          <a:lstStyle/>
          <a:p>
            <a:pPr marL="0" marR="0" algn="just">
              <a:lnSpc>
                <a:spcPct val="150000"/>
              </a:lnSpc>
              <a:spcBef>
                <a:spcPts val="0"/>
              </a:spcBef>
              <a:spcAft>
                <a:spcPts val="100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Hàm là một khối mã có thể được gọi từ nơi khác trong chương trình để thực hiện một nhiệm vụ cụ thể. Một hàm có thể trả về một giá trị sau khi thực hiện xong công việc và thường mục đích chính của hàm thường là thực hiện một tính toán và trả về một kết quả. Hàm có thể nhận giá trị từ bên ngoài thông qua các tham số.</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21506" name="Picture 2" descr="bai giang VB cua thay Duong Van Phuoc | PPT">
            <a:extLst>
              <a:ext uri="{FF2B5EF4-FFF2-40B4-BE49-F238E27FC236}">
                <a16:creationId xmlns:a16="http://schemas.microsoft.com/office/drawing/2014/main" id="{20C43169-B462-091B-AFAB-DFAFF62661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22" b="10218"/>
          <a:stretch/>
        </p:blipFill>
        <p:spPr bwMode="auto">
          <a:xfrm>
            <a:off x="6737791" y="1632913"/>
            <a:ext cx="5037572" cy="290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33951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1D1CFF6-DCA6-9FAC-8E3F-5923F5205037}"/>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a:t>
            </a: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3FA3B8DC-9422-53B0-862F-EF6683AAB45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Procedure (Thủ tục)</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AutoShape 2" descr="Chapter 4 - VB.Net by Schneider1 Chapter 4 General Procedures 4.1 Sub  Procedures, Part I 4.2 Sub Procedures, Part II 4.3 Function Procedures 4.4  Modular. - ppt download">
            <a:extLst>
              <a:ext uri="{FF2B5EF4-FFF2-40B4-BE49-F238E27FC236}">
                <a16:creationId xmlns:a16="http://schemas.microsoft.com/office/drawing/2014/main" id="{DDF18C0A-D3F7-05C9-C28B-5F68AE0757C3}"/>
              </a:ext>
            </a:extLst>
          </p:cNvPr>
          <p:cNvSpPr>
            <a:spLocks noChangeAspect="1" noChangeArrowheads="1"/>
          </p:cNvSpPr>
          <p:nvPr/>
        </p:nvSpPr>
        <p:spPr bwMode="auto">
          <a:xfrm>
            <a:off x="11399855" y="2147723"/>
            <a:ext cx="157536" cy="1575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2" name="Picture 4" descr="Chapter 4 - VB.Net by Schneider1 Chapter 4 General Procedures 4.1 Sub  Procedures, Part I 4.2 Sub Procedures, Part II 4.3 Function Procedures 4.4  Modular. - ppt download">
            <a:extLst>
              <a:ext uri="{FF2B5EF4-FFF2-40B4-BE49-F238E27FC236}">
                <a16:creationId xmlns:a16="http://schemas.microsoft.com/office/drawing/2014/main" id="{EA426E2D-E03E-D280-1ECE-5CBAE2679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255" y="2037303"/>
            <a:ext cx="4726075" cy="35445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09F1AF-271B-F9B5-FBF8-37E684C9ED7D}"/>
              </a:ext>
            </a:extLst>
          </p:cNvPr>
          <p:cNvSpPr txBox="1"/>
          <p:nvPr/>
        </p:nvSpPr>
        <p:spPr>
          <a:xfrm>
            <a:off x="634609" y="1805415"/>
            <a:ext cx="6094324" cy="3729995"/>
          </a:xfrm>
          <a:prstGeom prst="rect">
            <a:avLst/>
          </a:prstGeom>
          <a:noFill/>
        </p:spPr>
        <p:txBody>
          <a:bodyPr wrap="square">
            <a:spAutoFit/>
          </a:bodyPr>
          <a:lstStyle/>
          <a:p>
            <a:pPr marL="0" marR="0" algn="just">
              <a:lnSpc>
                <a:spcPct val="150000"/>
              </a:lnSpc>
              <a:spcBef>
                <a:spcPts val="0"/>
              </a:spcBef>
              <a:spcAft>
                <a:spcPts val="100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Thủ tục là một khổi mã có thể được gọi từ nơi khác trong chương trình để thực hiện một nhiệm vụ cụ thể. Tuy nhiên khác với hàm, thủ tục không trả về giá trị hoặc trả về giá trị void. Mục đích chính của thủ tục thường là thực hiện một chuỗi các hành động hoặc tính toán mà không cần trả về kết quả cuối cùng. Thủ tục cũng có thể nhận các giá trị từ bên ngoài thông qua các tham số giống như hàm.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02847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7">
            <a:extLst>
              <a:ext uri="{FF2B5EF4-FFF2-40B4-BE49-F238E27FC236}">
                <a16:creationId xmlns:a16="http://schemas.microsoft.com/office/drawing/2014/main" id="{9DBDACE2-9DE3-6390-C420-D0B0AF0D3ED5}"/>
              </a:ext>
            </a:extLst>
          </p:cNvPr>
          <p:cNvSpPr txBox="1"/>
          <p:nvPr/>
        </p:nvSpPr>
        <p:spPr>
          <a:xfrm>
            <a:off x="2607884" y="2997604"/>
            <a:ext cx="912298" cy="881171"/>
          </a:xfrm>
          <a:prstGeom prst="rect">
            <a:avLst/>
          </a:prstGeom>
          <a:noFill/>
        </p:spPr>
        <p:txBody>
          <a:bodyPr wrap="none" anchor="ctr">
            <a:noAutofit/>
          </a:bodyPr>
          <a:lstStyle/>
          <a:p>
            <a:pPr algn="ctr" defTabSz="1170432">
              <a:spcAft>
                <a:spcPts val="600"/>
              </a:spcAft>
            </a:pPr>
            <a:r>
              <a:rPr lang="en-US" altLang="zh-CN" sz="448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49">
            <a:extLst>
              <a:ext uri="{FF2B5EF4-FFF2-40B4-BE49-F238E27FC236}">
                <a16:creationId xmlns:a16="http://schemas.microsoft.com/office/drawing/2014/main" id="{8B9B7800-7F30-F568-B209-41597D8E7AEB}"/>
              </a:ext>
            </a:extLst>
          </p:cNvPr>
          <p:cNvSpPr txBox="1"/>
          <p:nvPr/>
        </p:nvSpPr>
        <p:spPr>
          <a:xfrm>
            <a:off x="3140316" y="3078446"/>
            <a:ext cx="4932573" cy="701108"/>
          </a:xfrm>
          <a:prstGeom prst="rect">
            <a:avLst/>
          </a:prstGeom>
          <a:noFill/>
        </p:spPr>
        <p:txBody>
          <a:bodyPr wrap="none" lIns="466088" tIns="0" rIns="0" bIns="0" anchor="ctr" anchorCtr="0">
            <a:noAutofit/>
          </a:bodyPr>
          <a:lstStyle/>
          <a:p>
            <a:pPr defTabSz="1170432">
              <a:spcAft>
                <a:spcPts val="600"/>
              </a:spcAft>
            </a:pPr>
            <a:r>
              <a:rPr lang="en-US" altLang="zh-CN" sz="3840"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THUẬN TOÁN SỬ DỤNG</a:t>
            </a:r>
            <a:endPar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403295799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796371" y="3301978"/>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6</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61699" y="1986696"/>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CHẠY THỬ NGHIỆM</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796371" y="2198149"/>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5</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47551" y="1986696"/>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CÁC KIẾN THỨC MÔN HỌC ĐỂ GIẢI QUYẾT ĐỀ TÀI</a:t>
              </a:r>
            </a:p>
          </p:txBody>
        </p:sp>
      </p:grpSp>
      <p:grpSp>
        <p:nvGrpSpPr>
          <p:cNvPr id="13" name="Group 12">
            <a:extLst>
              <a:ext uri="{FF2B5EF4-FFF2-40B4-BE49-F238E27FC236}">
                <a16:creationId xmlns:a16="http://schemas.microsoft.com/office/drawing/2014/main" id="{E223FAE7-2107-4815-181C-67D65D5EDC80}"/>
              </a:ext>
            </a:extLst>
          </p:cNvPr>
          <p:cNvGrpSpPr/>
          <p:nvPr/>
        </p:nvGrpSpPr>
        <p:grpSpPr>
          <a:xfrm>
            <a:off x="1796371" y="4405807"/>
            <a:ext cx="8551903" cy="740781"/>
            <a:chOff x="1693093" y="1816361"/>
            <a:chExt cx="8551903" cy="740781"/>
          </a:xfrm>
        </p:grpSpPr>
        <p:sp>
          <p:nvSpPr>
            <p:cNvPr id="14" name="Freeform: Shape 13">
              <a:extLst>
                <a:ext uri="{FF2B5EF4-FFF2-40B4-BE49-F238E27FC236}">
                  <a16:creationId xmlns:a16="http://schemas.microsoft.com/office/drawing/2014/main" id="{9015ACE2-8DC0-D028-FBE3-7B056C9A535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D7F534BA-4AE2-ACA2-4D91-535E0F779BC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1E69CC1-BD10-8C16-003B-FD7CEDC8F211}"/>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7</a:t>
              </a:r>
            </a:p>
          </p:txBody>
        </p:sp>
        <p:sp>
          <p:nvSpPr>
            <p:cNvPr id="17" name="TextBox 16">
              <a:extLst>
                <a:ext uri="{FF2B5EF4-FFF2-40B4-BE49-F238E27FC236}">
                  <a16:creationId xmlns:a16="http://schemas.microsoft.com/office/drawing/2014/main" id="{A3E3E4DC-9D1D-B5B5-F214-DF86BEF55764}"/>
                </a:ext>
              </a:extLst>
            </p:cNvPr>
            <p:cNvSpPr txBox="1"/>
            <p:nvPr/>
          </p:nvSpPr>
          <p:spPr>
            <a:xfrm>
              <a:off x="2573523" y="1986696"/>
              <a:ext cx="7223151"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KẾT LUẬN</a:t>
              </a:r>
            </a:p>
          </p:txBody>
        </p:sp>
      </p:grpSp>
    </p:spTree>
    <p:extLst>
      <p:ext uri="{BB962C8B-B14F-4D97-AF65-F5344CB8AC3E}">
        <p14:creationId xmlns:p14="http://schemas.microsoft.com/office/powerpoint/2010/main" val="1556677173"/>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2B879CAD-140E-3BAB-010E-155E1B5CB597}"/>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552C0822-BAED-E4D0-1919-25208A86FC1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Random</a:t>
            </a:r>
          </a:p>
        </p:txBody>
      </p:sp>
      <p:sp>
        <p:nvSpPr>
          <p:cNvPr id="5" name="TextBox 4">
            <a:extLst>
              <a:ext uri="{FF2B5EF4-FFF2-40B4-BE49-F238E27FC236}">
                <a16:creationId xmlns:a16="http://schemas.microsoft.com/office/drawing/2014/main" id="{A9D37844-B66A-8F02-2336-9E58FA664237}"/>
              </a:ext>
            </a:extLst>
          </p:cNvPr>
          <p:cNvSpPr txBox="1"/>
          <p:nvPr/>
        </p:nvSpPr>
        <p:spPr>
          <a:xfrm>
            <a:off x="1338943" y="1576757"/>
            <a:ext cx="9633857" cy="5114990"/>
          </a:xfrm>
          <a:prstGeom prst="rect">
            <a:avLst/>
          </a:prstGeom>
          <a:noFill/>
        </p:spPr>
        <p:txBody>
          <a:bodyPr wrap="square">
            <a:spAutoFit/>
          </a:bodyPr>
          <a:lstStyle/>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Random là thuật toán sử dụng số ngẫu nhiên để đưa ra quyết định trong quá trình thực thi số ngẫu nhiên được sinh ra có thể được giới hạn trong một khoảng giá trị nhất định. Trong chương trình thi trắc nghiệm được sử dụng trong thuật toán xáo trộn và thuật toán tạo mã salt.</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Random được chia ra làm 2 loại, đó là bộ tạo số ngẫu nhiên thật và bộ tạo số ngẫu nhiên giả.</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bộ tạo số ngẫu nhiên thật, thuật toán sử dụng các hiện tượng vật lý không thể dự đoán như cường độ âm thanh, nhiệt độ, các loại nhiễu,...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bộ tạo số ngẫu nhiên giả, thuật toán sử dụng các phép toán để tính toán số ngẫu nhiên mới từ kết quả cũ và lưu trữ kết quả mới để làm đầu vào cho lượt tính toán tiếp theo.</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739414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4A2E8828-2575-7191-7DF9-489E104BD63C}"/>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a:t>
            </a: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1AA107F-FAEA-3264-906D-CC10E5E967C6}"/>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p>
        </p:txBody>
      </p:sp>
      <p:sp>
        <p:nvSpPr>
          <p:cNvPr id="5" name="TextBox 4">
            <a:extLst>
              <a:ext uri="{FF2B5EF4-FFF2-40B4-BE49-F238E27FC236}">
                <a16:creationId xmlns:a16="http://schemas.microsoft.com/office/drawing/2014/main" id="{652750CA-7386-CF3D-709B-1FB790FBBD1E}"/>
              </a:ext>
            </a:extLst>
          </p:cNvPr>
          <p:cNvSpPr txBox="1"/>
          <p:nvPr/>
        </p:nvSpPr>
        <p:spPr>
          <a:xfrm>
            <a:off x="753628" y="1708220"/>
            <a:ext cx="9847384" cy="4191660"/>
          </a:xfrm>
          <a:prstGeom prst="rect">
            <a:avLst/>
          </a:prstGeom>
          <a:noFill/>
        </p:spPr>
        <p:txBody>
          <a:bodyPr wrap="square">
            <a:spAutoFit/>
          </a:bodyPr>
          <a:lstStyle/>
          <a:p>
            <a:pPr marL="342900" marR="0" lvl="0" indent="-342900" algn="just">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hash (băm) là một thuật toán chuyển đổi một chuỗi ký tự đầu vào thành một chuỗi ký tự có độ dài xác định, giá trị này được gọi là giá trị băm. Thuật toán hash được sử dụng rộng rãi trong nhiều ứng dụng như mật mã học, xác thực dữ liệu, và cấu trúc dữ liệu. Trong chương trình thi trắc nghiệm thuật toán hash SHA256 được sử dụng để băm chuỗi thông tin đăng nhập người dùng bao gồm mật khẩu được ghép với một chuỗi salt được sinh ngẫu nhiên và mã hoá Base64 để giúp bảo mật thông tin đăng nhập ngay cả khi cơ sở dữ liệu bị rò rỉ thông tin. Salt được sử dụng để chống lại các phương thức tấn công dò mật khẩu dựa trên bảng băm, salt đảm bảo 2 người dùng có mật khẩu giống nhau cũng không thể có giá trị băm mật khẩu giống nhau.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906891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91F950-A96E-796D-2441-CB2FB9B703AB}"/>
              </a:ext>
            </a:extLst>
          </p:cNvPr>
          <p:cNvSpPr txBox="1"/>
          <p:nvPr/>
        </p:nvSpPr>
        <p:spPr>
          <a:xfrm>
            <a:off x="967155" y="1564002"/>
            <a:ext cx="8501370" cy="3729995"/>
          </a:xfrm>
          <a:prstGeom prst="rect">
            <a:avLst/>
          </a:prstGeom>
          <a:noFill/>
        </p:spPr>
        <p:txBody>
          <a:bodyPr wrap="square">
            <a:spAutoFit/>
          </a:bodyPr>
          <a:lstStyle/>
          <a:p>
            <a:pPr marL="342900" marR="0" lvl="0" indent="-342900">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hash có nhiều loại như SHA256, MD5, SHAKE,...</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 độ bảo mật cao do thuật toán hash là thuật toán một chiều tức là không thể (hoặc rất khó) dựa vào giá trị băm để tính toán lại giá trị ban đầu.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 tính nhất quán vì cũng một giá trị đầu vào sẽ luôn tạo ra cùng một giá trị băm giống nhau.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băm đảm bảo có khả năng xử lý và trả về kết quả nhanh chóng.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Symbol" panose="05050102010706020507" pitchFamily="18" charset="2"/>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Đầu vào thuật toán có thể có độ dài bất kỳ, nhưng đầu ra luôn có độ dài cố định.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TextBox 37">
            <a:extLst>
              <a:ext uri="{FF2B5EF4-FFF2-40B4-BE49-F238E27FC236}">
                <a16:creationId xmlns:a16="http://schemas.microsoft.com/office/drawing/2014/main" id="{7CE2B185-6808-90C6-FDF3-7AFC13993698}"/>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a:t>
            </a: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2F438CF0-C736-7D8D-5B35-1AA03A70BBF1}"/>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p>
        </p:txBody>
      </p:sp>
    </p:spTree>
    <p:extLst>
      <p:ext uri="{BB962C8B-B14F-4D97-AF65-F5344CB8AC3E}">
        <p14:creationId xmlns:p14="http://schemas.microsoft.com/office/powerpoint/2010/main" val="138668466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F73BB82-C1A1-BA79-0FBB-F67B50879721}"/>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9C96F7D-2D25-4576-BCC2-EBA0160A492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xáo trộn</a:t>
            </a:r>
          </a:p>
        </p:txBody>
      </p:sp>
      <p:sp>
        <p:nvSpPr>
          <p:cNvPr id="5" name="TextBox 4">
            <a:extLst>
              <a:ext uri="{FF2B5EF4-FFF2-40B4-BE49-F238E27FC236}">
                <a16:creationId xmlns:a16="http://schemas.microsoft.com/office/drawing/2014/main" id="{E4F1C397-6AEF-6289-1824-03D70CBC24B9}"/>
              </a:ext>
            </a:extLst>
          </p:cNvPr>
          <p:cNvSpPr txBox="1"/>
          <p:nvPr/>
        </p:nvSpPr>
        <p:spPr>
          <a:xfrm>
            <a:off x="715945" y="1541954"/>
            <a:ext cx="8357717" cy="1631216"/>
          </a:xfrm>
          <a:prstGeom prst="rect">
            <a:avLst/>
          </a:prstGeom>
          <a:noFill/>
        </p:spPr>
        <p:txBody>
          <a:bodyPr wrap="square">
            <a:spAutoFit/>
          </a:bodyPr>
          <a:lstStyle/>
          <a:p>
            <a:pPr algn="just"/>
            <a:r>
              <a:rPr lang="en-US" sz="2000">
                <a:solidFill>
                  <a:schemeClr val="bg1"/>
                </a:solidFill>
                <a:effectLst/>
                <a:latin typeface="Times New Roman" panose="02020603050405020304" pitchFamily="18" charset="0"/>
                <a:ea typeface="Times New Roman" panose="02020603050405020304" pitchFamily="18" charset="0"/>
              </a:rPr>
              <a:t>Thuật toán xáo trộn là một thuật toán được sử dụng để sắp xếp ngẫu nhiên các phần tử trong một danh sách hoặc một tập hợp. Mục đích của thuật toán này là tạo ra một thứ tự ngẫu nhiên của các phần tử trong danh sách, không giống nhau so với thứ tự ban đầu. Trong chương trình thi trắc nghiệm thuật toán xáo trộn Fisher-Yates được sử dụng để xáo trộn thứ tự câu hỏi khi sinh viên làm bài thi.</a:t>
            </a:r>
            <a:endParaRPr lang="en-US" sz="2000">
              <a:solidFill>
                <a:schemeClr val="bg1"/>
              </a:solidFill>
            </a:endParaRPr>
          </a:p>
        </p:txBody>
      </p:sp>
    </p:spTree>
    <p:extLst>
      <p:ext uri="{BB962C8B-B14F-4D97-AF65-F5344CB8AC3E}">
        <p14:creationId xmlns:p14="http://schemas.microsoft.com/office/powerpoint/2010/main" val="353720679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447116" y="3011612"/>
            <a:ext cx="6442779" cy="834777"/>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 </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2455464" y="24931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06</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017368"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316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07</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6102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9C5157-4698-07A3-88CD-9A96DFBFC065}"/>
              </a:ext>
            </a:extLst>
          </p:cNvPr>
          <p:cNvSpPr txBox="1"/>
          <p:nvPr/>
        </p:nvSpPr>
        <p:spPr>
          <a:xfrm>
            <a:off x="-204186" y="1540349"/>
            <a:ext cx="12191999" cy="5164875"/>
          </a:xfrm>
          <a:prstGeom prst="rect">
            <a:avLst/>
          </a:prstGeom>
          <a:noFill/>
        </p:spPr>
        <p:txBody>
          <a:bodyPr wrap="square">
            <a:spAutoFit/>
          </a:bodyPr>
          <a:lstStyle/>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 thống thi trắc nghiệm là một dự án đầy tiềm năng, mang lại nhiều lợi ích thiết thực cho nền giáo dục và xã hội. Với tính mới mẻ, sáng tạo và khả thi cao, hệ thống này không chỉ giúp chuẩn hóa các kỳ thi mà còn tạo ra những trải nghiệm học tập hiện đại và hiệu quả hơn cho học sinh, sinh viên.</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Việc ứng dụng rộng rãi của hệ thống trong nhiều lĩnh vực không chỉ giúp tiết kiệm chi phí và nguồn lực mà còn đảm bảo tính công bằng, minh bạch trong quá trình đánh giá.</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rPr>
              <a:t>Đầu tư vào nghiên cứu và phát triển hệ thống thi trắc nghiệm là một bước đi chiến lược, góp phần nâng cao chất lượng giáo dục, đào tạo nhân lực chất lượng cao, và thúc đẩy sự phát triển kinh tế, xã hội bền vững. </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Với những lợi ích rõ rệt và tầm ảnh hưởng tích cực, hệ thống thi trắc nghiệm xứng đáng nhận được sự quan tâm và đầu tư từ các cơ quan, tổ chức và doanh nghiệp trong lĩnh vực giáo dục và công nghệ.</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735965" indent="-285750" algn="just">
              <a:lnSpc>
                <a:spcPct val="150000"/>
              </a:lnSpc>
              <a:spcAft>
                <a:spcPts val="1000"/>
              </a:spcAft>
              <a:buFont typeface="Arial" panose="020B0604020202020204" pitchFamily="34" charset="0"/>
              <a:buChar char="•"/>
              <a:tabLst>
                <a:tab pos="450215" algn="l"/>
              </a:tabLs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6" name="文本框 10">
            <a:extLst>
              <a:ext uri="{FF2B5EF4-FFF2-40B4-BE49-F238E27FC236}">
                <a16:creationId xmlns:a16="http://schemas.microsoft.com/office/drawing/2014/main" id="{A0E45652-2F23-7520-CFCD-084EC85FFEC1}"/>
              </a:ext>
            </a:extLst>
          </p:cNvPr>
          <p:cNvSpPr txBox="1"/>
          <p:nvPr/>
        </p:nvSpPr>
        <p:spPr>
          <a:xfrm>
            <a:off x="4719789" y="539189"/>
            <a:ext cx="2752423" cy="923330"/>
          </a:xfrm>
          <a:prstGeom prst="rect">
            <a:avLst/>
          </a:prstGeom>
          <a:noFill/>
        </p:spPr>
        <p:txBody>
          <a:bodyPr wrap="square" rtlCol="0">
            <a:spAutoFit/>
          </a:bodyPr>
          <a:lstStyle/>
          <a:p>
            <a:r>
              <a:rPr lang="en-US" altLang="zh-CN"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8191586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98EB58-CB4A-1285-2A3A-5F3275C712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2210541" y="202289"/>
            <a:ext cx="7770918" cy="6453422"/>
          </a:xfrm>
          <a:prstGeom prst="rect">
            <a:avLst/>
          </a:prstGeom>
        </p:spPr>
      </p:pic>
      <p:pic>
        <p:nvPicPr>
          <p:cNvPr id="5" name="Snaptik.app_7304605312084937992">
            <a:hlinkClick r:id="" action="ppaction://media"/>
            <a:extLst>
              <a:ext uri="{FF2B5EF4-FFF2-40B4-BE49-F238E27FC236}">
                <a16:creationId xmlns:a16="http://schemas.microsoft.com/office/drawing/2014/main" id="{A7000F43-2C0A-8084-3077-139B774725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10034" y="594804"/>
            <a:ext cx="6960093" cy="3879541"/>
          </a:xfrm>
          <a:prstGeom prst="rect">
            <a:avLst/>
          </a:prstGeom>
        </p:spPr>
      </p:pic>
    </p:spTree>
    <p:extLst>
      <p:ext uri="{BB962C8B-B14F-4D97-AF65-F5344CB8AC3E}">
        <p14:creationId xmlns:p14="http://schemas.microsoft.com/office/powerpoint/2010/main" val="277567585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3">
            <a:extLst>
              <a:ext uri="{FF2B5EF4-FFF2-40B4-BE49-F238E27FC236}">
                <a16:creationId xmlns:a16="http://schemas.microsoft.com/office/drawing/2014/main" id="{BEA490AC-51EF-B73A-CFA9-9B4284223B55}"/>
              </a:ext>
            </a:extLst>
          </p:cNvPr>
          <p:cNvSpPr txBox="1"/>
          <p:nvPr/>
        </p:nvSpPr>
        <p:spPr>
          <a:xfrm flipH="1">
            <a:off x="2299917" y="705282"/>
            <a:ext cx="7592166" cy="1754326"/>
          </a:xfrm>
          <a:prstGeom prst="rect">
            <a:avLst/>
          </a:prstGeom>
          <a:noFill/>
        </p:spPr>
        <p:txBody>
          <a:bodyPr wrap="square" rtlCol="0">
            <a:spAutoFit/>
          </a:bodyPr>
          <a:lstStyle/>
          <a:p>
            <a:pPr algn="ctr"/>
            <a:r>
              <a:rPr lang="en-US" altLang="zh-CN"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Xin cảm ơn Cô và các bạn đã xem và lắng nghe bài thuyết trình của nhóm chúng em</a:t>
            </a:r>
            <a:endParaRPr lang="zh-CN" altLang="en-US"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5" name="TextBox 8">
            <a:extLst>
              <a:ext uri="{FF2B5EF4-FFF2-40B4-BE49-F238E27FC236}">
                <a16:creationId xmlns:a16="http://schemas.microsoft.com/office/drawing/2014/main" id="{4AFCCB8D-DC3E-98E8-4E80-6E0A1289B15E}"/>
              </a:ext>
            </a:extLst>
          </p:cNvPr>
          <p:cNvSpPr txBox="1"/>
          <p:nvPr/>
        </p:nvSpPr>
        <p:spPr>
          <a:xfrm>
            <a:off x="1822905" y="3009618"/>
            <a:ext cx="8546190" cy="1388775"/>
          </a:xfrm>
          <a:prstGeom prst="rect">
            <a:avLst/>
          </a:prstGeom>
          <a:noFill/>
        </p:spPr>
        <p:txBody>
          <a:bodyPr wrap="square" lIns="95185" tIns="47592" rIns="95185" bIns="47592" rtlCol="0">
            <a:spAutoFit/>
          </a:bodyPr>
          <a:lstStyle/>
          <a:p>
            <a:r>
              <a:rPr lang="en-US" altLang="zh-CN" sz="2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Đây là bài đầu tiên chúng em cùng làm nhóm xây dựng và thiết kế nên có thể vẫn có thiếu sót, nhóm chúng em rất mong có được sự góp ý của Cô và các bạn.</a:t>
            </a:r>
          </a:p>
        </p:txBody>
      </p:sp>
      <p:pic>
        <p:nvPicPr>
          <p:cNvPr id="1028" name="Picture 4" descr="powerpoint presentation gif thank you for listening ghim của mommam | My  XXX Hot Girl">
            <a:extLst>
              <a:ext uri="{FF2B5EF4-FFF2-40B4-BE49-F238E27FC236}">
                <a16:creationId xmlns:a16="http://schemas.microsoft.com/office/drawing/2014/main" id="{945488E6-A854-7681-F740-9015A98E9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60029"/>
            <a:ext cx="3104040" cy="239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457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0"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856922" y="2856666"/>
            <a:ext cx="5239857" cy="1111776"/>
          </a:xfrm>
          <a:prstGeom prst="rect">
            <a:avLst/>
          </a:prstGeom>
          <a:noFill/>
        </p:spPr>
        <p:txBody>
          <a:bodyPr wrap="square" lIns="95185" tIns="47592" rIns="95185" bIns="47592" rtlCol="0">
            <a:spAutoFit/>
          </a:bodyPr>
          <a:lstStyle/>
          <a:p>
            <a:r>
              <a:rPr lang="en-US" altLang="zh-CN" sz="66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GIỚI THIỆU</a:t>
            </a:r>
            <a:endParaRPr lang="zh-CN" altLang="en-US" sz="6600" dirty="0">
              <a:solidFill>
                <a:schemeClr val="bg1"/>
              </a:soli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443408" y="2476754"/>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01</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211708" y="2713069"/>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4570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497642" y="969285"/>
            <a:ext cx="559695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65FFE2"/>
                </a:solidFill>
                <a:latin typeface="Arial" panose="020B0604020202020204" pitchFamily="34" charset="0"/>
                <a:cs typeface="Arial" panose="020B0604020202020204" pitchFamily="34" charset="0"/>
              </a:rPr>
              <a:t>TRẮC NGHIỆM LÀ GÌ?</a:t>
            </a: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là một phương pháp kiểm tra kiến thức hoặc khả năng của một người thông qua việc trả lời một loạt các câu hỏi được chọn từ một danh sách sẵn có. Câu hỏi thường có một hoặc nhiều đáp án chính xác, và người tham gia sẽ chọn phương án mà họ cho là đúng nhất. </a:t>
            </a:r>
            <a:endParaRPr lang="en-US" sz="2000">
              <a:solidFill>
                <a:schemeClr val="bg1"/>
              </a:solidFill>
              <a:latin typeface="Cambria" panose="02040503050406030204" pitchFamily="18" charset="0"/>
              <a:ea typeface="Cambria" panose="02040503050406030204" pitchFamily="18" charset="0"/>
            </a:endParaRPr>
          </a:p>
          <a:p>
            <a:pPr marL="0" indent="0">
              <a:spcBef>
                <a:spcPts val="0"/>
              </a:spcBef>
              <a:spcAft>
                <a:spcPts val="1600"/>
              </a:spcAft>
              <a:buNone/>
            </a:pPr>
            <a:endParaRPr lang="en-US" sz="2000">
              <a:solidFill>
                <a:schemeClr val="bg1"/>
              </a:solidFill>
              <a:latin typeface="Cambria" panose="02040503050406030204" pitchFamily="18" charset="0"/>
              <a:ea typeface="Cambria" panose="02040503050406030204" pitchFamily="18" charset="0"/>
            </a:endParaRPr>
          </a:p>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có thể được sử dụng trong nhiều lĩnh vực như giáo dục, tuyển dụng, hoặc trong các nghiên cứu khoa học để thu thập dữ liệu và đánh giá hiểu biết hoặc kỹ năng của một người.</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30617979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0-#ppt_w/2"/>
                                          </p:val>
                                        </p:tav>
                                        <p:tav tm="100000">
                                          <p:val>
                                            <p:strVal val="#ppt_x"/>
                                          </p:val>
                                        </p:tav>
                                      </p:tavLst>
                                    </p:anim>
                                    <p:anim calcmode="lin" valueType="num">
                                      <p:cBhvr additive="base">
                                        <p:cTn id="34" dur="500" fill="hold"/>
                                        <p:tgtEl>
                                          <p:spTgt spid="7"/>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1+#ppt_w/2"/>
                                          </p:val>
                                        </p:tav>
                                        <p:tav tm="100000">
                                          <p:val>
                                            <p:strVal val="#ppt_x"/>
                                          </p:val>
                                        </p:tav>
                                      </p:tavLst>
                                    </p:anim>
                                    <p:anim calcmode="lin" valueType="num">
                                      <p:cBhvr additive="base">
                                        <p:cTn id="3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544586" y="763398"/>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dirty="0" err="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a:t>
            </a:r>
            <a:r>
              <a:rPr lang="en-US" altLang="zh-CN" sz="4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4000" b="1" spc="394" dirty="0" err="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thống</a:t>
            </a:r>
            <a:r>
              <a:rPr lang="en-US" altLang="zh-CN" sz="4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4000" b="1" spc="394" dirty="0" err="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thi</a:t>
            </a:r>
            <a:r>
              <a:rPr lang="en-US" altLang="zh-CN" sz="4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4000" b="1" spc="394" dirty="0" err="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trắc</a:t>
            </a:r>
            <a:r>
              <a:rPr lang="en-US" altLang="zh-CN" sz="4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4000" b="1" spc="394" dirty="0" err="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nghiệm</a:t>
            </a:r>
            <a:r>
              <a:rPr lang="en-US" altLang="zh-CN" sz="4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4000" b="1" spc="394" dirty="0" err="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là</a:t>
            </a:r>
            <a:r>
              <a:rPr lang="en-US" altLang="zh-CN" sz="4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4000" b="1" spc="394" dirty="0" err="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gì</a:t>
            </a:r>
            <a:r>
              <a:rPr lang="en-US" altLang="zh-CN" sz="4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a:t>
            </a:r>
            <a:endParaRPr lang="zh-CN" altLang="en-US" sz="4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Hệ thống thi trắc nghiệm là một ứng dụng giúp tổ chức và quản lý các kỳ thi trắc nghiệm trực tuyến một cách hiệu quả.</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Hệ thống này được thiết kế để đáp ứng nhu cầu của các trường học, cơ sở đào tạo, tổ chức thi tuyển... trong việc tổ chức các kỳ thi trắc nghiệm cho học viên, sinh viên.</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grpSp>
        <p:nvGrpSpPr>
          <p:cNvPr id="4" name="Group 3">
            <a:extLst>
              <a:ext uri="{FF2B5EF4-FFF2-40B4-BE49-F238E27FC236}">
                <a16:creationId xmlns:a16="http://schemas.microsoft.com/office/drawing/2014/main" id="{E0ED4B0E-3FAE-A860-34C8-4CA1B69AB076}"/>
              </a:ext>
            </a:extLst>
          </p:cNvPr>
          <p:cNvGrpSpPr/>
          <p:nvPr/>
        </p:nvGrpSpPr>
        <p:grpSpPr>
          <a:xfrm>
            <a:off x="6849535" y="2121856"/>
            <a:ext cx="5183580" cy="3000387"/>
            <a:chOff x="6849535" y="2121856"/>
            <a:chExt cx="5183580" cy="3000387"/>
          </a:xfrm>
        </p:grpSpPr>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34054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307245" y="2965445"/>
            <a:ext cx="6702838" cy="927110"/>
          </a:xfrm>
          <a:prstGeom prst="rect">
            <a:avLst/>
          </a:prstGeom>
          <a:noFill/>
        </p:spPr>
        <p:txBody>
          <a:bodyPr wrap="square" lIns="95185" tIns="47592" rIns="95185" bIns="47592" rtlCol="0">
            <a:spAutoFit/>
          </a:bodyPr>
          <a:lstStyle/>
          <a:p>
            <a:r>
              <a:rPr lang="en-US" altLang="zh-CN" sz="54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54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137591" y="2493198"/>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02</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3751974"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397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5"/>
</p:tagLst>
</file>

<file path=ppt/theme/theme1.xml><?xml version="1.0" encoding="utf-8"?>
<a:theme xmlns:a="http://schemas.openxmlformats.org/drawingml/2006/main" name="Office 主题​​">
  <a:themeElements>
    <a:clrScheme name="自定义 117">
      <a:dk1>
        <a:sysClr val="windowText" lastClr="000000"/>
      </a:dk1>
      <a:lt1>
        <a:sysClr val="window" lastClr="FFFFFF"/>
      </a:lt1>
      <a:dk2>
        <a:srgbClr val="44546A"/>
      </a:dk2>
      <a:lt2>
        <a:srgbClr val="E7E6E6"/>
      </a:lt2>
      <a:accent1>
        <a:srgbClr val="04EDC7"/>
      </a:accent1>
      <a:accent2>
        <a:srgbClr val="02B195"/>
      </a:accent2>
      <a:accent3>
        <a:srgbClr val="04EDC7"/>
      </a:accent3>
      <a:accent4>
        <a:srgbClr val="02B195"/>
      </a:accent4>
      <a:accent5>
        <a:srgbClr val="04EDC7"/>
      </a:accent5>
      <a:accent6>
        <a:srgbClr val="02B19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2074</TotalTime>
  <Words>3493</Words>
  <Application>Microsoft Office PowerPoint</Application>
  <PresentationFormat>Widescreen</PresentationFormat>
  <Paragraphs>355</Paragraphs>
  <Slides>58</Slides>
  <Notes>26</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58</vt:i4>
      </vt:variant>
    </vt:vector>
  </HeadingPairs>
  <TitlesOfParts>
    <vt:vector size="71" baseType="lpstr">
      <vt:lpstr>等线</vt:lpstr>
      <vt:lpstr>等线 Light</vt:lpstr>
      <vt:lpstr>Arial</vt:lpstr>
      <vt:lpstr>Cambria</vt:lpstr>
      <vt:lpstr>Cascadia Code Light</vt:lpstr>
      <vt:lpstr>Concert One</vt:lpstr>
      <vt:lpstr>Courier New</vt:lpstr>
      <vt:lpstr>Monda</vt:lpstr>
      <vt:lpstr>Noto Sans S Chinese Light</vt:lpstr>
      <vt:lpstr>Symbol</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春晓 孙</dc:creator>
  <cp:lastModifiedBy>Mai Quang Hải</cp:lastModifiedBy>
  <cp:revision>91</cp:revision>
  <dcterms:created xsi:type="dcterms:W3CDTF">2019-02-16T10:31:20Z</dcterms:created>
  <dcterms:modified xsi:type="dcterms:W3CDTF">2024-06-06T06:50:53Z</dcterms:modified>
</cp:coreProperties>
</file>